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6" r:id="rId8"/>
    <p:sldId id="262" r:id="rId9"/>
    <p:sldId id="263" r:id="rId10"/>
    <p:sldId id="264" r:id="rId11"/>
    <p:sldId id="265" r:id="rId12"/>
    <p:sldId id="267" r:id="rId13"/>
    <p:sldId id="268" r:id="rId14"/>
    <p:sldId id="269" r:id="rId15"/>
    <p:sldId id="273" r:id="rId16"/>
    <p:sldId id="279" r:id="rId17"/>
    <p:sldId id="281" r:id="rId18"/>
    <p:sldId id="274" r:id="rId19"/>
    <p:sldId id="271" r:id="rId20"/>
    <p:sldId id="276" r:id="rId21"/>
    <p:sldId id="277" r:id="rId22"/>
    <p:sldId id="291"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278" r:id="rId37"/>
    <p:sldId id="280" r:id="rId38"/>
    <p:sldId id="282" r:id="rId39"/>
    <p:sldId id="307" r:id="rId40"/>
    <p:sldId id="308" r:id="rId41"/>
    <p:sldId id="309" r:id="rId42"/>
    <p:sldId id="310" r:id="rId43"/>
    <p:sldId id="284" r:id="rId44"/>
    <p:sldId id="270" r:id="rId45"/>
    <p:sldId id="311" r:id="rId46"/>
    <p:sldId id="312" r:id="rId47"/>
    <p:sldId id="313" r:id="rId48"/>
    <p:sldId id="314" r:id="rId49"/>
    <p:sldId id="315" r:id="rId50"/>
    <p:sldId id="316" r:id="rId51"/>
    <p:sldId id="285" r:id="rId52"/>
    <p:sldId id="283" r:id="rId53"/>
    <p:sldId id="286" r:id="rId54"/>
    <p:sldId id="319" r:id="rId55"/>
    <p:sldId id="320" r:id="rId56"/>
    <p:sldId id="287" r:id="rId57"/>
    <p:sldId id="288" r:id="rId58"/>
    <p:sldId id="289" r:id="rId59"/>
    <p:sldId id="290" r:id="rId60"/>
    <p:sldId id="292" r:id="rId61"/>
    <p:sldId id="293" r:id="rId62"/>
    <p:sldId id="324" r:id="rId63"/>
    <p:sldId id="323" r:id="rId64"/>
    <p:sldId id="325" r:id="rId65"/>
    <p:sldId id="326" r:id="rId66"/>
    <p:sldId id="321" r:id="rId67"/>
    <p:sldId id="322" r:id="rId68"/>
    <p:sldId id="327" r:id="rId69"/>
    <p:sldId id="328" r:id="rId70"/>
    <p:sldId id="329" r:id="rId71"/>
    <p:sldId id="330" r:id="rId72"/>
    <p:sldId id="331" r:id="rId73"/>
    <p:sldId id="332" r:id="rId74"/>
    <p:sldId id="333" r:id="rId75"/>
    <p:sldId id="335" r:id="rId76"/>
    <p:sldId id="336" r:id="rId77"/>
    <p:sldId id="337" r:id="rId78"/>
    <p:sldId id="338" r:id="rId79"/>
    <p:sldId id="339" r:id="rId80"/>
    <p:sldId id="340" r:id="rId81"/>
    <p:sldId id="341" r:id="rId82"/>
    <p:sldId id="342" r:id="rId83"/>
    <p:sldId id="343" r:id="rId84"/>
    <p:sldId id="344" r:id="rId85"/>
    <p:sldId id="334" r:id="rId86"/>
    <p:sldId id="345" r:id="rId87"/>
    <p:sldId id="347" r:id="rId88"/>
    <p:sldId id="348" r:id="rId89"/>
    <p:sldId id="349" r:id="rId90"/>
    <p:sldId id="350" r:id="rId91"/>
    <p:sldId id="351" r:id="rId92"/>
    <p:sldId id="352" r:id="rId93"/>
    <p:sldId id="353" r:id="rId94"/>
    <p:sldId id="354" r:id="rId95"/>
    <p:sldId id="355" r:id="rId96"/>
    <p:sldId id="356" r:id="rId97"/>
    <p:sldId id="357" r:id="rId98"/>
    <p:sldId id="360" r:id="rId99"/>
    <p:sldId id="359" r:id="rId100"/>
    <p:sldId id="361" r:id="rId101"/>
    <p:sldId id="362" r:id="rId102"/>
    <p:sldId id="363" r:id="rId103"/>
    <p:sldId id="364" r:id="rId104"/>
    <p:sldId id="365" r:id="rId105"/>
    <p:sldId id="317" r:id="rId106"/>
    <p:sldId id="318" r:id="rId107"/>
    <p:sldId id="366" r:id="rId108"/>
    <p:sldId id="367" r:id="rId109"/>
    <p:sldId id="369" r:id="rId110"/>
    <p:sldId id="373" r:id="rId111"/>
    <p:sldId id="370" r:id="rId112"/>
    <p:sldId id="371" r:id="rId113"/>
    <p:sldId id="368" r:id="rId114"/>
    <p:sldId id="372" r:id="rId115"/>
    <p:sldId id="374" r:id="rId116"/>
    <p:sldId id="375" r:id="rId117"/>
    <p:sldId id="376" r:id="rId118"/>
    <p:sldId id="377" r:id="rId119"/>
    <p:sldId id="378" r:id="rId120"/>
    <p:sldId id="379" r:id="rId121"/>
    <p:sldId id="272" r:id="rId122"/>
    <p:sldId id="380" r:id="rId123"/>
    <p:sldId id="346" r:id="rId124"/>
    <p:sldId id="275" r:id="rId125"/>
    <p:sldId id="381" r:id="rId126"/>
    <p:sldId id="382" r:id="rId127"/>
    <p:sldId id="383" r:id="rId1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914F805-5FDD-4965-9557-74564DDD032F}" type="datetimeFigureOut">
              <a:rPr lang="en-US" smtClean="0"/>
              <a:pPr/>
              <a:t>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14F805-5FDD-4965-9557-74564DDD032F}" type="datetimeFigureOut">
              <a:rPr lang="en-US" smtClean="0"/>
              <a:pPr/>
              <a:t>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14F805-5FDD-4965-9557-74564DDD032F}" type="datetimeFigureOut">
              <a:rPr lang="en-US" smtClean="0"/>
              <a:pPr/>
              <a:t>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14F805-5FDD-4965-9557-74564DDD032F}" type="datetimeFigureOut">
              <a:rPr lang="en-US" smtClean="0"/>
              <a:pPr/>
              <a:t>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14F805-5FDD-4965-9557-74564DDD032F}" type="datetimeFigureOut">
              <a:rPr lang="en-US" smtClean="0"/>
              <a:pPr/>
              <a:t>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914F805-5FDD-4965-9557-74564DDD032F}" type="datetimeFigureOut">
              <a:rPr lang="en-US" smtClean="0"/>
              <a:pPr/>
              <a:t>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14F805-5FDD-4965-9557-74564DDD032F}" type="datetimeFigureOut">
              <a:rPr lang="en-US" smtClean="0"/>
              <a:pPr/>
              <a:t>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914F805-5FDD-4965-9557-74564DDD032F}" type="datetimeFigureOut">
              <a:rPr lang="en-US" smtClean="0"/>
              <a:pPr/>
              <a:t>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14F805-5FDD-4965-9557-74564DDD032F}" type="datetimeFigureOut">
              <a:rPr lang="en-US" smtClean="0"/>
              <a:pPr/>
              <a:t>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14F805-5FDD-4965-9557-74564DDD032F}" type="datetimeFigureOut">
              <a:rPr lang="en-US" smtClean="0"/>
              <a:pPr/>
              <a:t>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14F805-5FDD-4965-9557-74564DDD032F}" type="datetimeFigureOut">
              <a:rPr lang="en-US" smtClean="0"/>
              <a:pPr/>
              <a:t>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02D248-E8F8-4BDA-B968-7FCC87AD3E6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14F805-5FDD-4965-9557-74564DDD032F}" type="datetimeFigureOut">
              <a:rPr lang="en-US" smtClean="0"/>
              <a:pPr/>
              <a:t>1/5/2015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02D248-E8F8-4BDA-B968-7FCC87AD3E6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upload.wikimedia.org/wikipedia/commons/2/22/Leopardchesapeake.jpg" TargetMode="Externa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hyperlink" Target="http://en.wikipedia.org/wiki/File:James_Barron.jpg"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hyperlink" Target="http://upload.wikimedia.org/wikipedia/commons/d/d3/Mackinac_Island_topographic_map-en.svg" TargetMode="Externa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hyperlink" Target="http://en.wikipedia.org/wiki/File:Commodore_Arthur_Sinclair.jpg" TargetMode="Externa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hyperlink" Target="http://upload.wikimedia.org/wikipedia/commons/d/df/Ghent,_Ferraris_Map,_1775.jpg" TargetMode="Externa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hyperlink" Target="http://en.wikipedia.org/wiki/File:EP_Gaines.jpg" TargetMode="Externa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hyperlink" Target="http://upload.wikimedia.org/wikipedia/commons/c/c7/Fort_McHenry_flag.jpg" TargetMode="Externa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hyperlink" Target="http://www.1iverating.com/search.php?cx=008423249121566837044:g2jmangbdfe&amp;cof=FORID:11&amp;q=Fort%20McHenry%20National%20Monument"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hyperlink" Target="http://en.wikipedia.org/wiki/File:MG_Robert_Ross.jpg" TargetMode="Externa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hyperlink" Target="http://www.marylandartsource.org/artists/detail_000000022.html" TargetMode="Externa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hyperlink" Target="http://upload.wikimedia.org/wikipedia/commons/3/3d/Key-Francis-Scott-LOC.jpg" TargetMode="Externa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29.gif"/><Relationship Id="rId2" Type="http://schemas.openxmlformats.org/officeDocument/2006/relationships/hyperlink" Target="http://upload.wikimedia.org/wikipedia/en/a/a0/BladensburgCampaign.gif" TargetMode="Externa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hyperlink" Target="http://en.wikipedia.org/wiki/File:William_H_Winder.jpg" TargetMode="Externa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hyperlink" Target="http://upload.wikimedia.org/wikipedia/commons/4/42/Warof1812.jpg" TargetMode="Externa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hyperlink" Target="http://upload.wikimedia.org/wikipedia/commons/c/c2/The_President's_House_by_George_Munger,_1814-1815_-_Crop.jpg" TargetMode="Externa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hyperlink" Target="http://en.wikipedia.org/wiki/File:Georgecockburn.JPG" TargetMode="Externa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34.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hyperlink" Target="http://en.wikipedia.org/wiki/File:AlexanderMacomb.jpg" TargetMode="Externa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hyperlink" Target="http://upload.wikimedia.org/wikipedia/commons/7/73/Signing_of_Treaty_of_Ghent_(1812).jpg" TargetMode="Externa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hyperlink" Target="http://upload.wikimedia.org/wikipedia/en/5/50/Secret_Journal_of_the_Hartford_Convention.jpg" TargetMode="External"/><Relationship Id="rId1" Type="http://schemas.openxmlformats.org/officeDocument/2006/relationships/slideLayout" Target="../slideLayouts/slideLayout7.xml"/><Relationship Id="rId5" Type="http://schemas.openxmlformats.org/officeDocument/2006/relationships/image" Target="../media/image138.jpeg"/><Relationship Id="rId4" Type="http://schemas.openxmlformats.org/officeDocument/2006/relationships/hyperlink" Target="http://en.wikipedia.org/wiki/File:George_Cabot.jpg" TargetMode="Externa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hyperlink" Target="http://upload.wikimedia.org/wikipedia/commons/0/00/Battle_of_New_Orleans_1815.jpg" TargetMode="Externa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140.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upload.wikimedia.org/wikipedia/commons/9/92/Henry_Clay.JPG" TargetMode="Externa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hyperlink" Target="http://en.wikipedia.org/wiki/File:John_C_Calhoun-.jp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en.wikipedia.org/wiki/File:Robert_Stewart,_Viscount_Castlereagh.PNG"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upload.wikimedia.org/wikipedia/commons/a/ae/Flag_of_the_United_Kingdom.svg" TargetMode="External"/><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upload.wikimedia.org/wikipedia/commons/3/32/William_Hull.jpg" TargetMode="Externa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upload.wikimedia.org/wikipedia/en/b/b3/Surrender_of_Detroit.jpg" TargetMode="Externa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hyperlink" Target="http://en.wikipedia.org/wiki/File:Isaac_Brock_portrait_1,_from_The_Story_of_Isaac_Brock_(1908)-2.png"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en.wikipedia.org/wiki/File:Melancthon_Taylor_Woolsey.jpg" TargetMode="External"/><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upload.wikimedia.org/wikipedia/commons/d/d4/USS_Constitution_vs_Guerriere.jpg"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en.wikipedia.org/wiki/File:Isaac_Hull.jpg" TargetMode="External"/><Relationship Id="rId1" Type="http://schemas.openxmlformats.org/officeDocument/2006/relationships/slideLayout" Target="../slideLayouts/slideLayout7.xml"/><Relationship Id="rId4" Type="http://schemas.openxmlformats.org/officeDocument/2006/relationships/image" Target="../media/image39.gif"/></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upload.wikimedia.org/wikipedia/en/4/4c/Constitution_v_Guerriere.jpg"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hyperlink" Target="http://upload.wikimedia.org/wikipedia/en/0/06/Indiana_Territory_1812.gif"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hyperlink" Target="http://en.wikipedia.org/wiki/File:General-Winfield-Scott-(1786-1866)1835.jpg" TargetMode="External"/><Relationship Id="rId1" Type="http://schemas.openxmlformats.org/officeDocument/2006/relationships/slideLayout" Target="../slideLayouts/slideLayout7.xml"/><Relationship Id="rId6" Type="http://schemas.openxmlformats.org/officeDocument/2006/relationships/hyperlink" Target="http://en.wikipedia.org/wiki/File:James_Madison.jpg" TargetMode="External"/><Relationship Id="rId5" Type="http://schemas.openxmlformats.org/officeDocument/2006/relationships/image" Target="../media/image5.gif"/><Relationship Id="rId4" Type="http://schemas.openxmlformats.org/officeDocument/2006/relationships/hyperlink" Target="http://en.wikipedia.org/wiki/File:Andrew_jackson_head.gif"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hyperlink" Target="http://upload.wikimedia.org/wikipedia/en/0/06/Indiana_Territory_1812.gif"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upload.wikimedia.org/wikipedia/commons/7/70/Battle_of_Fort_Harrison.jpg" TargetMode="Externa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hyperlink" Target="http://en.wikipedia.org/wiki/File:Zachary_Taylor_half_plate_daguerreotype_c1843-45-color_crop.png"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upload.wikimedia.org/wikipedia/en/9/9d/Fort_Harrison_March.jpg"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upload.wikimedia.org/wikipedia/commons/f/f0/USS_Wasp_capturing_HMS_Frolic.jpg" TargetMode="Externa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hyperlink" Target="http://en.wikipedia.org/wiki/File:Jacob_Jones.jp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upload.wikimedia.org/wikipedia/commons/0/0c/BirchBattleBetweenTheUnitedStatesAndTheMacedonian.jpg"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en.wikipedia.org/wiki/File:StephenDecatur.jpeg" TargetMode="Externa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hyperlink" Target="http://en.wikipedia.org/wiki/File:USSUnitedStates.jpg"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upload.wikimedia.org/wikipedia/commons/f/f0/Push_on,_brave_York_volunteers.jpg" TargetMode="Externa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upload.wikimedia.org/wikipedia/commons/d/d5/NiagaraRiverNASA.jpg"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9.jpeg"/><Relationship Id="rId2" Type="http://schemas.openxmlformats.org/officeDocument/2006/relationships/hyperlink" Target="http://en.wikipedia.org/wiki/File:Earl_jenkinson.jpg" TargetMode="External"/><Relationship Id="rId1" Type="http://schemas.openxmlformats.org/officeDocument/2006/relationships/slideLayout" Target="../slideLayouts/slideLayout7.xml"/><Relationship Id="rId6" Type="http://schemas.openxmlformats.org/officeDocument/2006/relationships/hyperlink" Target="http://upload.wikimedia.org/wikipedia/commons/e/ee/Georgeprevost.JPG" TargetMode="External"/><Relationship Id="rId5" Type="http://schemas.openxmlformats.org/officeDocument/2006/relationships/image" Target="../media/image8.jpeg"/><Relationship Id="rId4" Type="http://schemas.openxmlformats.org/officeDocument/2006/relationships/hyperlink" Target="http://upload.wikimedia.org/wikipedia/commons/5/54/George_III_in_Coronation_edit.jpg"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en.wikipedia.org/wiki/File:Stephen_van_Rensselaer_III.png"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upload.wikimedia.org/wikipedia/commons/9/9d/HMS_Java_216885.JPG" TargetMode="Externa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upload.wikimedia.org/wikipedia/en/f/fd/VonStetina-USSConstitution&amp;HMSJava.jpg"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2.jpeg"/><Relationship Id="rId2" Type="http://schemas.openxmlformats.org/officeDocument/2006/relationships/hyperlink" Target="http://upload.wikimedia.org/wikipedia/commons/c/c5/William_Henry_Harrison_daguerreotype_edit.jpg" TargetMode="External"/><Relationship Id="rId1" Type="http://schemas.openxmlformats.org/officeDocument/2006/relationships/slideLayout" Target="../slideLayouts/slideLayout7.xml"/><Relationship Id="rId6" Type="http://schemas.openxmlformats.org/officeDocument/2006/relationships/hyperlink" Target="http://en.wikipedia.org/wiki/File:Jacob_Jennings_Brown.jpg" TargetMode="External"/><Relationship Id="rId5" Type="http://schemas.openxmlformats.org/officeDocument/2006/relationships/image" Target="../media/image11.jpeg"/><Relationship Id="rId4" Type="http://schemas.openxmlformats.org/officeDocument/2006/relationships/hyperlink" Target="http://upload.wikimedia.org/wikipedia/commons/f/ff/Henry_Dearborn_by_Gilbert_Stuart.jpeg"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www.pc.gc.ca/culture/proj/urbain/circuits-walks/?walkid=1&amp;loopid=2&amp;buildingid=10#building  "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upload.wikimedia.org/wikipedia/commons/8/83/Zebulon_Pike.jpg"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hyperlink" Target="http://en.wikipedia.org/wiki/File:General_Green_Clay.jpg" TargetMode="External"/><Relationship Id="rId2" Type="http://schemas.openxmlformats.org/officeDocument/2006/relationships/image" Target="../media/image68.jpeg"/><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56.xml.rels><?xml version="1.0" encoding="UTF-8" standalone="yes"?>
<Relationships xmlns="http://schemas.openxmlformats.org/package/2006/relationships"><Relationship Id="rId2" Type="http://schemas.openxmlformats.org/officeDocument/2006/relationships/image" Target="../media/image70.gi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upload.wikimedia.org/wikipedia/en/e/ea/SackettsHarbor1813.jp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upload.wikimedia.org/wikipedia/commons/0/03/Gordon_Drummond.jpg" TargetMode="External"/><Relationship Id="rId3" Type="http://schemas.openxmlformats.org/officeDocument/2006/relationships/image" Target="../media/image13.jpeg"/><Relationship Id="rId7" Type="http://schemas.openxmlformats.org/officeDocument/2006/relationships/image" Target="../media/image15.jpeg"/><Relationship Id="rId2" Type="http://schemas.openxmlformats.org/officeDocument/2006/relationships/hyperlink" Target="http://upload.wikimedia.org/wikipedia/commons/d/d1/MG_Robert_Ross.jpg" TargetMode="External"/><Relationship Id="rId1" Type="http://schemas.openxmlformats.org/officeDocument/2006/relationships/slideLayout" Target="../slideLayouts/slideLayout7.xml"/><Relationship Id="rId6" Type="http://schemas.openxmlformats.org/officeDocument/2006/relationships/hyperlink" Target="http://upload.wikimedia.org/wikipedia/commons/b/b7/Rogerhalesheaffe.jpg" TargetMode="External"/><Relationship Id="rId11" Type="http://schemas.openxmlformats.org/officeDocument/2006/relationships/image" Target="../media/image17.png"/><Relationship Id="rId5" Type="http://schemas.openxmlformats.org/officeDocument/2006/relationships/image" Target="../media/image14.jpeg"/><Relationship Id="rId10" Type="http://schemas.openxmlformats.org/officeDocument/2006/relationships/hyperlink" Target="http://upload.wikimedia.org/wikipedia/commons/8/85/Isaac_Brock_portrait_1,_from_The_Story_of_Isaac_Brock_(1908)-2.png" TargetMode="External"/><Relationship Id="rId4" Type="http://schemas.openxmlformats.org/officeDocument/2006/relationships/hyperlink" Target="http://upload.wikimedia.org/wikipedia/commons/7/7c/Tecumseh02.jpg" TargetMode="External"/><Relationship Id="rId9" Type="http://schemas.openxmlformats.org/officeDocument/2006/relationships/image" Target="../media/image16.jpeg"/></Relationships>
</file>

<file path=ppt/slides/_rels/slide6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upload.wikimedia.org/wikipedia/en/2/2b/Jameslucasyeo.JPG" TargetMode="External"/><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hyperlink" Target="http://en.wikipedia.org/wiki/File:HMS_St_Lawrence_001.jpg" TargetMode="External"/></Relationships>
</file>

<file path=ppt/slides/_rels/slide6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upload.wikimedia.org/wikipedia/en/0/0c/Wpdms_battleoflakeerie.jpg"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upload.wikimedia.org/wikipedia/commons/1/14/RobertHeriotBarclay.jpg" TargetMode="External"/><Relationship Id="rId1" Type="http://schemas.openxmlformats.org/officeDocument/2006/relationships/slideLayout" Target="../slideLayouts/slideLayout7.xml"/><Relationship Id="rId5" Type="http://schemas.openxmlformats.org/officeDocument/2006/relationships/image" Target="../media/image79.jpeg"/><Relationship Id="rId4" Type="http://schemas.openxmlformats.org/officeDocument/2006/relationships/hyperlink" Target="http://en.wikipedia.org/wiki/File:Captain_Oliver_Hazard_Perry,_Portrait_in_oils_by_Edward_L._Mooney.jpg"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hyperlink" Target="http://en.wikipedia.org/wiki/File:JamesLawrence.jpg" TargetMode="Externa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66.xml.rels><?xml version="1.0" encoding="UTF-8" standalone="yes"?>
<Relationships xmlns="http://schemas.openxmlformats.org/package/2006/relationships"><Relationship Id="rId2" Type="http://schemas.openxmlformats.org/officeDocument/2006/relationships/image" Target="../media/image83.gi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hyperlink" Target="http://upload.wikimedia.org/wikipedia/commons/a/a9/Laura_Secord_warns_Fitzgibbons,_1813.jp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http://en.wikipedia.org/wiki/File:James_FitzGibbon_-_Project_Gutenberg_eText_18025.jpg"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hyperlink" Target="http://upload.wikimedia.org/wikipedia/commons/e/e6/Massacre_at_Fort_Mims.jpg"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upload.wikimedia.org/wikipedia/commons/4/4e/Enterprise_and_Boxer.png" TargetMode="Externa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hyperlink" Target="http://upload.wikimedia.org/wikipedia/en/d/dc/Death_of_Tecumseh.JPG"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hyperlink" Target="http://en.wikipedia.org/wiki/File:Charles-Michel_d'Irumberry_de_Salaberry.jpg" TargetMode="External"/><Relationship Id="rId1" Type="http://schemas.openxmlformats.org/officeDocument/2006/relationships/slideLayout" Target="../slideLayouts/slideLayout7.xml"/><Relationship Id="rId5" Type="http://schemas.openxmlformats.org/officeDocument/2006/relationships/image" Target="../media/image95.jpeg"/><Relationship Id="rId4" Type="http://schemas.openxmlformats.org/officeDocument/2006/relationships/hyperlink" Target="http://upload.wikimedia.org/wikipedia/commons/e/ec/Battle_of_Chateauguay.jpg"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en.wikipedia.org/wiki/File:David_Crockett.jpg" TargetMode="External"/><Relationship Id="rId2" Type="http://schemas.openxmlformats.org/officeDocument/2006/relationships/image" Target="../media/image96.jpeg"/><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98.gif"/><Relationship Id="rId2" Type="http://schemas.openxmlformats.org/officeDocument/2006/relationships/hyperlink" Target="http://www.historycentral.com/wars.html" TargetMode="Externa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http://en.wikipedia.org/wiki/File:James_Wilkinson.jpg" TargetMode="Externa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hyperlink" Target="http://en.wikipedia.org/wiki/File:Gordon_Drummond.jpg" TargetMode="External"/><Relationship Id="rId2" Type="http://schemas.openxmlformats.org/officeDocument/2006/relationships/image" Target="../media/image100.jpeg"/><Relationship Id="rId1" Type="http://schemas.openxmlformats.org/officeDocument/2006/relationships/slideLayout" Target="../slideLayouts/slideLayout7.xml"/><Relationship Id="rId4" Type="http://schemas.openxmlformats.org/officeDocument/2006/relationships/image" Target="../media/image101.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hyperlink" Target="http://en.wikipedia.org/wiki/File:Menawa_high_resolution.jpg" TargetMode="External"/><Relationship Id="rId1" Type="http://schemas.openxmlformats.org/officeDocument/2006/relationships/slideLayout" Target="../slideLayouts/slideLayout7.xml"/><Relationship Id="rId5" Type="http://schemas.openxmlformats.org/officeDocument/2006/relationships/image" Target="../media/image105.jpeg"/><Relationship Id="rId4" Type="http://schemas.openxmlformats.org/officeDocument/2006/relationships/hyperlink" Target="http://upload.wikimedia.org/wikipedia/en/6/64/Horseshoe_bend_map.jpg"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hyperlink" Target="http://upload.wikimedia.org/wikipedia/commons/9/96/Frigate-essex-1799.jpg"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upload.wikimedia.org/wikipedia/commons/1/11/HMS_Leopard_vs_USS_Chakespeake_5835.JPG" TargetMode="Externa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hyperlink" Target="http://upload.wikimedia.org/wikipedia/commons/0/0c/NavalMonument10_byAbelBowen_1838.png" TargetMode="Externa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hyperlink" Target="http://upload.wikimedia.org/wikipedia/en/9/9e/FortOswego1814.jpg" TargetMode="Externa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hyperlink" Target="http://upload.wikimedia.org/wikipedia/commons/c/c7/NavalMonument12_byAbelBowen_1838.png" TargetMode="Externa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hyperlink" Target="http://upload.wikimedia.org/wikipedia/commons/9/9a/USS_Wasp_1814.jpg" TargetMode="External"/><Relationship Id="rId1" Type="http://schemas.openxmlformats.org/officeDocument/2006/relationships/slideLayout" Target="../slideLayouts/slideLayout7.xml"/><Relationship Id="rId4" Type="http://schemas.openxmlformats.org/officeDocument/2006/relationships/image" Target="../media/image113.jpeg"/></Relationships>
</file>

<file path=ppt/slides/_rels/slide9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hyperlink" Target="http://upload.wikimedia.org/wikipedia/commons/0/00/Battle_chippiwa_map.jpg" TargetMode="Externa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hyperlink" Target="http://en.wikipedia.org/wiki/File:John_Armstrong_Jr_Rembrandt_Peale.jpg" TargetMode="Externa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hyperlink" Target="http://upload.wikimedia.org/wikipedia/commons/6/6a/Chippewa.jpg" TargetMode="Externa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hyperlink" Target="http://upload.wikimedia.org/wikipedia/en/1/1a/Upper_Mississippi_1812.png" TargetMode="Externa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robinsonlibrary.com/america/unitedstates/1783/1809/1809/graphics/warof1812map.gif"/>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Rectangle 4"/>
          <p:cNvSpPr/>
          <p:nvPr/>
        </p:nvSpPr>
        <p:spPr>
          <a:xfrm>
            <a:off x="1447800" y="152400"/>
            <a:ext cx="6384120" cy="1569660"/>
          </a:xfrm>
          <a:prstGeom prst="rect">
            <a:avLst/>
          </a:prstGeom>
          <a:noFill/>
        </p:spPr>
        <p:txBody>
          <a:bodyPr wrap="none" lIns="91440" tIns="45720" rIns="91440" bIns="45720">
            <a:spAutoFit/>
          </a:bodyPr>
          <a:lstStyle/>
          <a:p>
            <a:pPr algn="ctr"/>
            <a:r>
              <a:rPr lang="en-US" sz="96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War of 1812</a:t>
            </a:r>
            <a:endParaRPr lang="en-US" sz="96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7" name="Rectangle 6"/>
          <p:cNvSpPr/>
          <p:nvPr/>
        </p:nvSpPr>
        <p:spPr>
          <a:xfrm>
            <a:off x="990600" y="4419600"/>
            <a:ext cx="5552995" cy="707886"/>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da-DK" sz="4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18 Jun 1812 – 18 Feb 1815</a:t>
            </a:r>
            <a:endParaRPr lang="en-US" sz="4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File:Leopardchesapeake.jpg">
            <a:hlinkClick r:id="rId2"/>
          </p:cNvPr>
          <p:cNvPicPr>
            <a:picLocks noChangeAspect="1" noChangeArrowheads="1"/>
          </p:cNvPicPr>
          <p:nvPr/>
        </p:nvPicPr>
        <p:blipFill>
          <a:blip r:embed="rId3" cstate="print"/>
          <a:srcRect/>
          <a:stretch>
            <a:fillRect/>
          </a:stretch>
        </p:blipFill>
        <p:spPr bwMode="auto">
          <a:xfrm>
            <a:off x="3048000" y="1828800"/>
            <a:ext cx="5950855" cy="3657600"/>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304800" y="1143000"/>
            <a:ext cx="4572000" cy="461665"/>
          </a:xfrm>
          <a:prstGeom prst="rect">
            <a:avLst/>
          </a:prstGeom>
        </p:spPr>
        <p:txBody>
          <a:bodyPr>
            <a:spAutoFit/>
          </a:bodyPr>
          <a:lstStyle/>
          <a:p>
            <a:r>
              <a:rPr lang="en-US" sz="2400" b="1" i="1" dirty="0" smtClean="0"/>
              <a:t>Chesapeake</a:t>
            </a:r>
            <a:r>
              <a:rPr lang="en-US" sz="2400" b="1" dirty="0" smtClean="0"/>
              <a:t> Affair</a:t>
            </a:r>
            <a:r>
              <a:rPr lang="en-US" sz="2400" dirty="0" smtClean="0"/>
              <a:t> </a:t>
            </a:r>
            <a:r>
              <a:rPr lang="en-US" sz="2400" b="1" dirty="0" smtClean="0"/>
              <a:t>22 Jun 1807</a:t>
            </a:r>
            <a:endParaRPr lang="en-US" sz="2400" b="1" dirty="0"/>
          </a:p>
        </p:txBody>
      </p:sp>
      <p:pic>
        <p:nvPicPr>
          <p:cNvPr id="2051" name="Picture 3" descr="http://upload.wikimedia.org/wikipedia/commons/thumb/d/dc/James_Barron.jpg/220px-James_Barron.jpg">
            <a:hlinkClick r:id="rId4"/>
          </p:cNvPr>
          <p:cNvPicPr>
            <a:picLocks noChangeAspect="1" noChangeArrowheads="1"/>
          </p:cNvPicPr>
          <p:nvPr/>
        </p:nvPicPr>
        <p:blipFill>
          <a:blip r:embed="rId5" cstate="print"/>
          <a:srcRect/>
          <a:stretch>
            <a:fillRect/>
          </a:stretch>
        </p:blipFill>
        <p:spPr bwMode="auto">
          <a:xfrm>
            <a:off x="304800" y="1828800"/>
            <a:ext cx="2286000"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152400" y="4724400"/>
            <a:ext cx="2971800" cy="1200329"/>
          </a:xfrm>
          <a:prstGeom prst="rect">
            <a:avLst/>
          </a:prstGeom>
        </p:spPr>
        <p:txBody>
          <a:bodyPr wrap="square">
            <a:spAutoFit/>
          </a:bodyPr>
          <a:lstStyle/>
          <a:p>
            <a:r>
              <a:rPr lang="en-US" b="1" dirty="0" smtClean="0"/>
              <a:t>James Barron</a:t>
            </a:r>
            <a:r>
              <a:rPr lang="en-US" dirty="0" smtClean="0"/>
              <a:t>  </a:t>
            </a:r>
            <a:r>
              <a:rPr lang="en-US" b="1" dirty="0" smtClean="0"/>
              <a:t>15 Sep 1768 –</a:t>
            </a:r>
          </a:p>
          <a:p>
            <a:r>
              <a:rPr lang="en-US" b="1" dirty="0" smtClean="0"/>
              <a:t> 21 Apr 1851</a:t>
            </a:r>
            <a:r>
              <a:rPr lang="en-US" dirty="0" smtClean="0"/>
              <a:t>  </a:t>
            </a:r>
          </a:p>
          <a:p>
            <a:r>
              <a:rPr lang="en-US" b="1" dirty="0" smtClean="0"/>
              <a:t>commanded the frigate </a:t>
            </a:r>
          </a:p>
          <a:p>
            <a:r>
              <a:rPr lang="en-US" b="1" dirty="0" smtClean="0"/>
              <a:t>USS </a:t>
            </a:r>
            <a:r>
              <a:rPr lang="en-US" b="1" i="1" dirty="0" smtClean="0"/>
              <a:t>Chesapeake</a:t>
            </a:r>
            <a:endParaRPr lang="en-US" b="1" dirty="0"/>
          </a:p>
        </p:txBody>
      </p:sp>
      <p:sp>
        <p:nvSpPr>
          <p:cNvPr id="9" name="Rectangle 8"/>
          <p:cNvSpPr/>
          <p:nvPr/>
        </p:nvSpPr>
        <p:spPr>
          <a:xfrm>
            <a:off x="3200400" y="4953000"/>
            <a:ext cx="5715000" cy="40011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smtClean="0">
                <a:solidFill>
                  <a:schemeClr val="bg1"/>
                </a:solidFill>
              </a:rPr>
              <a:t>HMS </a:t>
            </a:r>
            <a:r>
              <a:rPr lang="en-US" sz="2000" b="1" i="1" dirty="0" smtClean="0">
                <a:solidFill>
                  <a:schemeClr val="bg1"/>
                </a:solidFill>
              </a:rPr>
              <a:t>Leopard</a:t>
            </a:r>
            <a:r>
              <a:rPr lang="en-US" sz="2000" b="1" dirty="0" smtClean="0">
                <a:solidFill>
                  <a:schemeClr val="bg1"/>
                </a:solidFill>
              </a:rPr>
              <a:t> (right) fires upon the USS </a:t>
            </a:r>
            <a:r>
              <a:rPr lang="en-US" sz="2000" b="1" i="1" dirty="0" smtClean="0">
                <a:solidFill>
                  <a:schemeClr val="bg1"/>
                </a:solidFill>
              </a:rPr>
              <a:t>Chesapeake</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152400"/>
            <a:ext cx="8472448" cy="830997"/>
          </a:xfrm>
          <a:prstGeom prst="rect">
            <a:avLst/>
          </a:prstGeom>
          <a:solidFill>
            <a:schemeClr val="tx1">
              <a:lumMod val="75000"/>
            </a:schemeClr>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Battle of Rock Island Rapids</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Rectangle 4"/>
          <p:cNvSpPr/>
          <p:nvPr/>
        </p:nvSpPr>
        <p:spPr>
          <a:xfrm>
            <a:off x="228600" y="1219200"/>
            <a:ext cx="8763000" cy="1631216"/>
          </a:xfrm>
          <a:prstGeom prst="rect">
            <a:avLst/>
          </a:prstGeom>
        </p:spPr>
        <p:txBody>
          <a:bodyPr wrap="square">
            <a:spAutoFit/>
          </a:bodyPr>
          <a:lstStyle/>
          <a:p>
            <a:r>
              <a:rPr lang="en-US" sz="2000" b="1" dirty="0" smtClean="0"/>
              <a:t>           Approximately 500 Sauk warriors allied with the British Army clashed on </a:t>
            </a:r>
          </a:p>
          <a:p>
            <a:r>
              <a:rPr lang="en-US" sz="2000" b="1" dirty="0" smtClean="0"/>
              <a:t>21 Jul 1814 with an American force led by Lieutenant John Campbell of the </a:t>
            </a:r>
          </a:p>
          <a:p>
            <a:r>
              <a:rPr lang="en-US" sz="2000" b="1" dirty="0" smtClean="0"/>
              <a:t>1st U.S. Regiment of Infantry who attempting to relieve Fort Shelby.</a:t>
            </a:r>
            <a:r>
              <a:rPr lang="en-US" sz="2000" dirty="0" smtClean="0"/>
              <a:t> </a:t>
            </a:r>
            <a:r>
              <a:rPr lang="en-US" sz="2000" b="1" dirty="0" smtClean="0"/>
              <a:t>The </a:t>
            </a:r>
          </a:p>
          <a:p>
            <a:r>
              <a:rPr lang="en-US" sz="2000" b="1" dirty="0" smtClean="0"/>
              <a:t>British-allied Indians attacked the flotilla in their canoes and forced Campbell to turn back.</a:t>
            </a:r>
            <a:endParaRPr lang="en-US" sz="2000" b="1"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le:Mackinac Island topographic map-en.svg">
            <a:hlinkClick r:id="rId2"/>
          </p:cNvPr>
          <p:cNvPicPr>
            <a:picLocks noChangeAspect="1" noChangeArrowheads="1"/>
          </p:cNvPicPr>
          <p:nvPr/>
        </p:nvPicPr>
        <p:blipFill>
          <a:blip r:embed="rId3" cstate="print"/>
          <a:srcRect/>
          <a:stretch>
            <a:fillRect/>
          </a:stretch>
        </p:blipFill>
        <p:spPr bwMode="auto">
          <a:xfrm>
            <a:off x="0" y="0"/>
            <a:ext cx="9144000" cy="6878972"/>
          </a:xfrm>
          <a:prstGeom prst="rect">
            <a:avLst/>
          </a:prstGeom>
          <a:noFill/>
        </p:spPr>
      </p:pic>
      <p:sp>
        <p:nvSpPr>
          <p:cNvPr id="3" name="Rectangle 2"/>
          <p:cNvSpPr/>
          <p:nvPr/>
        </p:nvSpPr>
        <p:spPr>
          <a:xfrm>
            <a:off x="152400" y="304800"/>
            <a:ext cx="8815490"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Battle of Mackinac Island</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Rectangle 4"/>
          <p:cNvSpPr/>
          <p:nvPr/>
        </p:nvSpPr>
        <p:spPr>
          <a:xfrm>
            <a:off x="2971800" y="5867400"/>
            <a:ext cx="3031599" cy="523220"/>
          </a:xfrm>
          <a:prstGeom prst="rect">
            <a:avLst/>
          </a:prstGeom>
        </p:spPr>
        <p:txBody>
          <a:bodyPr wrap="none">
            <a:spAutoFit/>
          </a:bodyPr>
          <a:lstStyle/>
          <a:p>
            <a:r>
              <a:rPr lang="en-US" sz="2800" b="1" dirty="0" smtClean="0">
                <a:solidFill>
                  <a:srgbClr val="FF0000"/>
                </a:solidFill>
              </a:rPr>
              <a:t>26 Jul – 4 Aug 1814</a:t>
            </a:r>
            <a:endParaRPr lang="en-US" sz="2800" b="1" dirty="0">
              <a:solidFill>
                <a:srgbClr val="FF0000"/>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0"/>
            <a:ext cx="8815490"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Battle of Mackinac Island</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121858" name="Picture 2" descr="Commodore Arthur Sinclair.jpg">
            <a:hlinkClick r:id="rId2"/>
          </p:cNvPr>
          <p:cNvPicPr>
            <a:picLocks noChangeAspect="1" noChangeArrowheads="1"/>
          </p:cNvPicPr>
          <p:nvPr/>
        </p:nvPicPr>
        <p:blipFill>
          <a:blip r:embed="rId3" cstate="print"/>
          <a:srcRect/>
          <a:stretch>
            <a:fillRect/>
          </a:stretch>
        </p:blipFill>
        <p:spPr bwMode="auto">
          <a:xfrm>
            <a:off x="6298122" y="2590800"/>
            <a:ext cx="2728646" cy="4114800"/>
          </a:xfrm>
          <a:prstGeom prst="rect">
            <a:avLst/>
          </a:prstGeom>
          <a:ln w="88900" cap="sq" cmpd="thickThin">
            <a:solidFill>
              <a:srgbClr val="000000"/>
            </a:solidFill>
            <a:prstDash val="solid"/>
            <a:miter lim="800000"/>
          </a:ln>
          <a:effectLst>
            <a:innerShdw blurRad="76200">
              <a:srgbClr val="000000"/>
            </a:innerShdw>
          </a:effectLst>
        </p:spPr>
      </p:pic>
      <p:sp>
        <p:nvSpPr>
          <p:cNvPr id="4" name="Rectangle 3"/>
          <p:cNvSpPr/>
          <p:nvPr/>
        </p:nvSpPr>
        <p:spPr>
          <a:xfrm>
            <a:off x="6781800" y="1524000"/>
            <a:ext cx="1752600" cy="923330"/>
          </a:xfrm>
          <a:prstGeom prst="rect">
            <a:avLst/>
          </a:prstGeom>
          <a:solidFill>
            <a:schemeClr val="tx1">
              <a:lumMod val="85000"/>
            </a:schemeClr>
          </a:solidFill>
        </p:spPr>
        <p:style>
          <a:lnRef idx="2">
            <a:schemeClr val="accent4"/>
          </a:lnRef>
          <a:fillRef idx="1">
            <a:schemeClr val="lt1"/>
          </a:fillRef>
          <a:effectRef idx="0">
            <a:schemeClr val="accent4"/>
          </a:effectRef>
          <a:fontRef idx="minor">
            <a:schemeClr val="dk1"/>
          </a:fontRef>
        </p:style>
        <p:txBody>
          <a:bodyPr wrap="square">
            <a:spAutoFit/>
          </a:bodyPr>
          <a:lstStyle/>
          <a:p>
            <a:r>
              <a:rPr lang="en-US" b="1" dirty="0" smtClean="0"/>
              <a:t>Arthur Sinclair</a:t>
            </a:r>
            <a:r>
              <a:rPr lang="en-US" dirty="0" smtClean="0"/>
              <a:t> </a:t>
            </a:r>
          </a:p>
          <a:p>
            <a:r>
              <a:rPr lang="en-US" b="1" dirty="0" smtClean="0"/>
              <a:t>28 Feb 1780 –</a:t>
            </a:r>
          </a:p>
          <a:p>
            <a:r>
              <a:rPr lang="en-US" b="1" dirty="0" smtClean="0"/>
              <a:t> 7 Feb 1831</a:t>
            </a:r>
            <a:endParaRPr lang="en-US" b="1" dirty="0"/>
          </a:p>
        </p:txBody>
      </p:sp>
      <p:sp>
        <p:nvSpPr>
          <p:cNvPr id="5" name="Rectangle 4"/>
          <p:cNvSpPr/>
          <p:nvPr/>
        </p:nvSpPr>
        <p:spPr>
          <a:xfrm>
            <a:off x="2667000" y="5943600"/>
            <a:ext cx="3429000" cy="646331"/>
          </a:xfrm>
          <a:prstGeom prst="rect">
            <a:avLst/>
          </a:prstGeom>
          <a:solidFill>
            <a:schemeClr val="tx1">
              <a:lumMod val="85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smtClean="0"/>
              <a:t>   He directed the naval squadron in the Battle of Mackinac Island</a:t>
            </a:r>
            <a:endParaRPr lang="en-US" b="1" dirty="0"/>
          </a:p>
        </p:txBody>
      </p:sp>
      <p:sp>
        <p:nvSpPr>
          <p:cNvPr id="6" name="Rectangle 5"/>
          <p:cNvSpPr/>
          <p:nvPr/>
        </p:nvSpPr>
        <p:spPr>
          <a:xfrm>
            <a:off x="381000" y="1905000"/>
            <a:ext cx="5562600" cy="1938992"/>
          </a:xfrm>
          <a:prstGeom prst="rect">
            <a:avLst/>
          </a:prstGeom>
        </p:spPr>
        <p:txBody>
          <a:bodyPr wrap="square">
            <a:spAutoFit/>
          </a:bodyPr>
          <a:lstStyle/>
          <a:p>
            <a:r>
              <a:rPr lang="en-US" sz="2400" b="1" dirty="0" smtClean="0"/>
              <a:t>        The Americans attempted to retake the island as part of a larger campaign designed to sever the fur trading alliance between the British and the Natives in the northwestern states and territories.</a:t>
            </a:r>
            <a:endParaRPr lang="en-US" sz="2400" b="1"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File:Ghent, Ferraris Map, 1775.jpg">
            <a:hlinkClick r:id="rId2"/>
          </p:cNvPr>
          <p:cNvPicPr>
            <a:picLocks noChangeAspect="1" noChangeArrowheads="1"/>
          </p:cNvPicPr>
          <p:nvPr/>
        </p:nvPicPr>
        <p:blipFill>
          <a:blip r:embed="rId3" cstate="print"/>
          <a:srcRect/>
          <a:stretch>
            <a:fillRect/>
          </a:stretch>
        </p:blipFill>
        <p:spPr bwMode="auto">
          <a:xfrm>
            <a:off x="0" y="16099"/>
            <a:ext cx="9144000" cy="6841901"/>
          </a:xfrm>
          <a:prstGeom prst="rect">
            <a:avLst/>
          </a:prstGeom>
          <a:noFill/>
        </p:spPr>
      </p:pic>
      <p:sp>
        <p:nvSpPr>
          <p:cNvPr id="3" name="Rectangle 2"/>
          <p:cNvSpPr/>
          <p:nvPr/>
        </p:nvSpPr>
        <p:spPr>
          <a:xfrm>
            <a:off x="228600" y="5181600"/>
            <a:ext cx="3908634" cy="954107"/>
          </a:xfrm>
          <a:prstGeom prst="rect">
            <a:avLst/>
          </a:prstGeom>
        </p:spPr>
        <p:txBody>
          <a:bodyPr wrap="none">
            <a:spAutoFit/>
          </a:bodyPr>
          <a:lstStyle/>
          <a:p>
            <a:r>
              <a:rPr lang="en-US" sz="2800" b="1" dirty="0" smtClean="0"/>
              <a:t>Peace negotiations begin</a:t>
            </a:r>
          </a:p>
          <a:p>
            <a:r>
              <a:rPr lang="en-US" sz="2800" b="1" dirty="0" smtClean="0"/>
              <a:t> in Ghent, NL 8 Aug 1814</a:t>
            </a:r>
            <a:endParaRPr lang="en-US" sz="2800" b="1"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erie1.jpg (64015 byte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Rectangle 2"/>
          <p:cNvSpPr/>
          <p:nvPr/>
        </p:nvSpPr>
        <p:spPr>
          <a:xfrm>
            <a:off x="5943600" y="5410200"/>
            <a:ext cx="223561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US" b="1" dirty="0" smtClean="0">
                <a:solidFill>
                  <a:schemeClr val="bg1"/>
                </a:solidFill>
              </a:rPr>
              <a:t>4 Aug –  21 Sep 1814</a:t>
            </a:r>
            <a:endParaRPr lang="en-US" b="1" dirty="0">
              <a:solidFill>
                <a:schemeClr val="bg1"/>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295400"/>
            <a:ext cx="4572000" cy="2677656"/>
          </a:xfrm>
          <a:prstGeom prst="rect">
            <a:avLst/>
          </a:prstGeom>
          <a:solidFill>
            <a:schemeClr val="tx1">
              <a:lumMod val="75000"/>
            </a:schemeClr>
          </a:solidFill>
        </p:spPr>
        <p:style>
          <a:lnRef idx="2">
            <a:schemeClr val="accent5"/>
          </a:lnRef>
          <a:fillRef idx="1">
            <a:schemeClr val="lt1"/>
          </a:fillRef>
          <a:effectRef idx="0">
            <a:schemeClr val="accent5"/>
          </a:effectRef>
          <a:fontRef idx="minor">
            <a:schemeClr val="dk1"/>
          </a:fontRef>
        </p:style>
        <p:txBody>
          <a:bodyPr>
            <a:spAutoFit/>
          </a:bodyPr>
          <a:lstStyle/>
          <a:p>
            <a:r>
              <a:rPr lang="en-US" sz="2000" b="1" dirty="0" smtClean="0"/>
              <a:t>           </a:t>
            </a:r>
            <a:r>
              <a:rPr lang="en-US" sz="2400" b="1" dirty="0" smtClean="0"/>
              <a:t>One of the last and most protracted engagements during the Niagara campaign. The Americans successfully defended Fort Erie against the British Army but subsequently abandoned it because of shortage of supplies.</a:t>
            </a:r>
            <a:endParaRPr lang="en-US" sz="2400" b="1" dirty="0"/>
          </a:p>
        </p:txBody>
      </p:sp>
      <p:sp>
        <p:nvSpPr>
          <p:cNvPr id="4" name="Rectangle 3"/>
          <p:cNvSpPr/>
          <p:nvPr/>
        </p:nvSpPr>
        <p:spPr>
          <a:xfrm>
            <a:off x="1600200" y="228600"/>
            <a:ext cx="5724773"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Siege of Fort Erie</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76802" name="Picture 2" descr="EP Gaines.jpg">
            <a:hlinkClick r:id="rId2"/>
          </p:cNvPr>
          <p:cNvPicPr>
            <a:picLocks noChangeAspect="1" noChangeArrowheads="1"/>
          </p:cNvPicPr>
          <p:nvPr/>
        </p:nvPicPr>
        <p:blipFill>
          <a:blip r:embed="rId3" cstate="print"/>
          <a:srcRect/>
          <a:stretch>
            <a:fillRect/>
          </a:stretch>
        </p:blipFill>
        <p:spPr bwMode="auto">
          <a:xfrm>
            <a:off x="6324600" y="1219200"/>
            <a:ext cx="2057400" cy="263347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le 5"/>
          <p:cNvSpPr/>
          <p:nvPr/>
        </p:nvSpPr>
        <p:spPr>
          <a:xfrm>
            <a:off x="5943600" y="3886200"/>
            <a:ext cx="2743200" cy="646331"/>
          </a:xfrm>
          <a:prstGeom prst="rect">
            <a:avLst/>
          </a:prstGeom>
          <a:solidFill>
            <a:schemeClr val="tx1">
              <a:lumMod val="75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smtClean="0"/>
              <a:t>Edmund Pendleton Gaines</a:t>
            </a:r>
            <a:r>
              <a:rPr lang="en-US" dirty="0" smtClean="0"/>
              <a:t> </a:t>
            </a:r>
          </a:p>
          <a:p>
            <a:r>
              <a:rPr lang="en-US" b="1" dirty="0" smtClean="0"/>
              <a:t>20 Mar 1777 –  6 Jun 1849</a:t>
            </a:r>
            <a:endParaRPr lang="en-US" b="1" dirty="0"/>
          </a:p>
        </p:txBody>
      </p:sp>
      <p:sp>
        <p:nvSpPr>
          <p:cNvPr id="7" name="Rectangle 6"/>
          <p:cNvSpPr/>
          <p:nvPr/>
        </p:nvSpPr>
        <p:spPr>
          <a:xfrm>
            <a:off x="3810000" y="4953000"/>
            <a:ext cx="4876800" cy="923330"/>
          </a:xfrm>
          <a:prstGeom prst="rect">
            <a:avLst/>
          </a:prstGeom>
          <a:solidFill>
            <a:schemeClr val="accent2">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en-US" b="1" dirty="0" smtClean="0"/>
              <a:t>       Gaines was awarded the </a:t>
            </a:r>
            <a:r>
              <a:rPr lang="en-US" b="1" i="1" dirty="0" smtClean="0"/>
              <a:t>Thanks of Congress</a:t>
            </a:r>
            <a:r>
              <a:rPr lang="en-US" b="1" dirty="0" smtClean="0"/>
              <a:t>, an Act of Congress Gold Medal  outranking </a:t>
            </a:r>
          </a:p>
          <a:p>
            <a:r>
              <a:rPr lang="en-US" b="1" dirty="0" smtClean="0"/>
              <a:t>a  Medal of Honor, according to the Smithsonian.</a:t>
            </a:r>
            <a:endParaRPr lang="en-US" b="1"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File:Fort McHenry flag.jpg">
            <a:hlinkClick r:id="rId2"/>
          </p:cNvPr>
          <p:cNvPicPr>
            <a:picLocks noChangeAspect="1" noChangeArrowheads="1"/>
          </p:cNvPicPr>
          <p:nvPr/>
        </p:nvPicPr>
        <p:blipFill>
          <a:blip r:embed="rId3" cstate="print"/>
          <a:srcRect/>
          <a:stretch>
            <a:fillRect/>
          </a:stretch>
        </p:blipFill>
        <p:spPr bwMode="auto">
          <a:xfrm>
            <a:off x="0" y="-1"/>
            <a:ext cx="9144000" cy="6844837"/>
          </a:xfrm>
          <a:prstGeom prst="rect">
            <a:avLst/>
          </a:prstGeom>
          <a:noFill/>
        </p:spPr>
      </p:pic>
      <p:sp>
        <p:nvSpPr>
          <p:cNvPr id="3" name="Rectangle 2"/>
          <p:cNvSpPr/>
          <p:nvPr/>
        </p:nvSpPr>
        <p:spPr>
          <a:xfrm>
            <a:off x="304800" y="6248400"/>
            <a:ext cx="4523226" cy="400110"/>
          </a:xfrm>
          <a:prstGeom prst="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wrap="none">
            <a:spAutoFit/>
          </a:bodyPr>
          <a:lstStyle/>
          <a:p>
            <a:r>
              <a:rPr lang="en-US" sz="2000" b="1" dirty="0" smtClean="0"/>
              <a:t>Flag that flew over Fort McHenry in 1814</a:t>
            </a:r>
            <a:endParaRPr lang="en-US" sz="2000" b="1" dirty="0"/>
          </a:p>
        </p:txBody>
      </p:sp>
      <p:sp>
        <p:nvSpPr>
          <p:cNvPr id="4" name="Rectangle 3"/>
          <p:cNvSpPr/>
          <p:nvPr/>
        </p:nvSpPr>
        <p:spPr>
          <a:xfrm>
            <a:off x="5410200" y="228600"/>
            <a:ext cx="2696572" cy="52322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wrap="none">
            <a:spAutoFit/>
          </a:bodyPr>
          <a:lstStyle/>
          <a:p>
            <a:r>
              <a:rPr lang="en-US" sz="2800" b="1" dirty="0" smtClean="0">
                <a:solidFill>
                  <a:srgbClr val="FF0000"/>
                </a:solidFill>
              </a:rPr>
              <a:t>13 – 14 Sep 1814</a:t>
            </a:r>
            <a:endParaRPr lang="en-US" sz="2800" b="1" dirty="0">
              <a:solidFill>
                <a:srgbClr val="FF0000"/>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Fort McHenry National Monument"/>
          <p:cNvPicPr>
            <a:picLocks noChangeAspect="1" noChangeArrowheads="1"/>
          </p:cNvPicPr>
          <p:nvPr/>
        </p:nvPicPr>
        <p:blipFill>
          <a:blip r:embed="rId2" cstate="print"/>
          <a:srcRect/>
          <a:stretch>
            <a:fillRect/>
          </a:stretch>
        </p:blipFill>
        <p:spPr bwMode="auto">
          <a:xfrm>
            <a:off x="0" y="0"/>
            <a:ext cx="9186721" cy="6858000"/>
          </a:xfrm>
          <a:prstGeom prst="rect">
            <a:avLst/>
          </a:prstGeom>
          <a:noFill/>
        </p:spPr>
      </p:pic>
      <p:sp>
        <p:nvSpPr>
          <p:cNvPr id="4" name="Rectangle 3"/>
          <p:cNvSpPr/>
          <p:nvPr/>
        </p:nvSpPr>
        <p:spPr>
          <a:xfrm>
            <a:off x="304800" y="228600"/>
            <a:ext cx="429893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Fort McHenry </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3"/>
          <p:cNvSpPr>
            <a:spLocks noChangeArrowheads="1"/>
          </p:cNvSpPr>
          <p:nvPr/>
        </p:nvSpPr>
        <p:spPr bwMode="auto">
          <a:xfrm>
            <a:off x="152400" y="838200"/>
            <a:ext cx="8839200"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2400" b="1" baseline="0" dirty="0" smtClean="0">
              <a:solidFill>
                <a:schemeClr val="bg1"/>
              </a:solidFill>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cs typeface="Arial" charset="0"/>
              </a:rPr>
              <a:t>           Beginning at dusk on September 13, 1814, British warships continuously bombarded the fort for 25 hours under heavy rain. </a:t>
            </a:r>
          </a:p>
          <a:p>
            <a:pPr marL="0" marR="0" lvl="0" indent="0" algn="l" defTabSz="914400" rtl="0" eaLnBrk="1" fontAlgn="base" latinLnBrk="0" hangingPunct="1">
              <a:lnSpc>
                <a:spcPct val="100000"/>
              </a:lnSpc>
              <a:spcBef>
                <a:spcPct val="0"/>
              </a:spcBef>
              <a:spcAft>
                <a:spcPct val="0"/>
              </a:spcAft>
              <a:buClrTx/>
              <a:buSzTx/>
              <a:buFontTx/>
              <a:buNone/>
              <a:tabLst/>
            </a:pPr>
            <a:endParaRPr lang="en-US" sz="2400" b="1" dirty="0" smtClean="0">
              <a:solidFill>
                <a:schemeClr val="bg1"/>
              </a:solidFill>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cs typeface="Arial" charset="0"/>
              </a:rPr>
              <a:t>       The American defenders had cannons with a range of 1.5 miles . </a:t>
            </a:r>
          </a:p>
          <a:p>
            <a:pPr marL="0" marR="0" lvl="0" indent="0" algn="l" defTabSz="914400" rtl="0" eaLnBrk="1" fontAlgn="base" latinLnBrk="0" hangingPunct="1">
              <a:lnSpc>
                <a:spcPct val="100000"/>
              </a:lnSpc>
              <a:spcBef>
                <a:spcPct val="0"/>
              </a:spcBef>
              <a:spcAft>
                <a:spcPct val="0"/>
              </a:spcAft>
              <a:buClrTx/>
              <a:buSzTx/>
              <a:buFontTx/>
              <a:buNone/>
              <a:tabLst/>
            </a:pPr>
            <a:endParaRPr lang="en-US" sz="2400" b="1" dirty="0" smtClean="0">
              <a:solidFill>
                <a:schemeClr val="bg1"/>
              </a:solidFill>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cs typeface="Arial" charset="0"/>
              </a:rPr>
              <a:t>         The British had a range of 2 miles , and their rockets had a 1.75 mile range, but they were not very accurate. </a:t>
            </a:r>
          </a:p>
          <a:p>
            <a:pPr marL="0" marR="0" lvl="0" indent="0" algn="l" defTabSz="914400" rtl="0" eaLnBrk="1" fontAlgn="base" latinLnBrk="0" hangingPunct="1">
              <a:lnSpc>
                <a:spcPct val="100000"/>
              </a:lnSpc>
              <a:spcBef>
                <a:spcPct val="0"/>
              </a:spcBef>
              <a:spcAft>
                <a:spcPct val="0"/>
              </a:spcAft>
              <a:buClrTx/>
              <a:buSzTx/>
              <a:buFontTx/>
              <a:buNone/>
              <a:tabLst/>
            </a:pPr>
            <a:endParaRPr lang="en-US" sz="2400" b="1" dirty="0" smtClean="0">
              <a:solidFill>
                <a:schemeClr val="bg1"/>
              </a:solidFill>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cs typeface="Arial" charset="0"/>
              </a:rPr>
              <a:t>         The British ships were unable to pass Fort McHenry and penetrate Baltimore Harbor because of defenses including a chain, sunken ships, and the American cannon. </a:t>
            </a:r>
            <a:r>
              <a:rPr kumimoji="0" lang="en-US" sz="2400" b="1" i="0" u="none" strike="noStrike" cap="none" normalizeH="0" baseline="0" dirty="0" smtClean="0">
                <a:ln>
                  <a:noFill/>
                </a:ln>
                <a:solidFill>
                  <a:schemeClr val="bg1"/>
                </a:solidFill>
                <a:effectLst/>
                <a:latin typeface="Arial" charset="0"/>
                <a:cs typeface="Arial" charset="0"/>
                <a:hlinkClick r:id="rId2"/>
              </a:rPr>
              <a:t/>
            </a:r>
            <a:br>
              <a:rPr kumimoji="0" lang="en-US" sz="2400" b="1" i="0" u="none" strike="noStrike" cap="none" normalizeH="0" baseline="0" dirty="0" smtClean="0">
                <a:ln>
                  <a:noFill/>
                </a:ln>
                <a:solidFill>
                  <a:schemeClr val="bg1"/>
                </a:solidFill>
                <a:effectLst/>
                <a:latin typeface="Arial" charset="0"/>
                <a:cs typeface="Arial" charset="0"/>
                <a:hlinkClick r:id="rId2"/>
              </a:rPr>
            </a:br>
            <a:r>
              <a:rPr kumimoji="0" lang="en-US" sz="1800" b="0" i="0" u="none" strike="noStrike" cap="none" normalizeH="0" baseline="0" dirty="0" smtClean="0">
                <a:ln>
                  <a:noFill/>
                </a:ln>
                <a:solidFill>
                  <a:schemeClr val="tx1"/>
                </a:solidFill>
                <a:effectLst/>
                <a:latin typeface="Arial" charset="0"/>
                <a:cs typeface="Arial" charset="0"/>
                <a:hlinkClick r:id="rId2"/>
              </a:rPr>
              <a:t>  </a:t>
            </a:r>
            <a:endParaRPr kumimoji="0" lang="en-US" sz="5900" b="0" i="0" u="none" strike="noStrike" cap="none" normalizeH="0" baseline="0" dirty="0" smtClean="0">
              <a:ln>
                <a:noFill/>
              </a:ln>
              <a:solidFill>
                <a:schemeClr val="tx1"/>
              </a:solidFill>
              <a:effectLst/>
              <a:latin typeface="Arial" charset="0"/>
              <a:cs typeface="Arial" charset="0"/>
            </a:endParaRPr>
          </a:p>
        </p:txBody>
      </p:sp>
      <p:sp>
        <p:nvSpPr>
          <p:cNvPr id="6" name="Rectangle 5"/>
          <p:cNvSpPr/>
          <p:nvPr/>
        </p:nvSpPr>
        <p:spPr>
          <a:xfrm>
            <a:off x="609600" y="152400"/>
            <a:ext cx="7956024" cy="923330"/>
          </a:xfrm>
          <a:prstGeom prst="rect">
            <a:avLst/>
          </a:prstGeom>
          <a:noFill/>
        </p:spPr>
        <p:txBody>
          <a:bodyPr wrap="none" lIns="91440" tIns="45720" rIns="91440" bIns="45720">
            <a:spAutoFit/>
          </a:bodyPr>
          <a:lstStyle/>
          <a:p>
            <a:pPr lvl="0" fontAlgn="base">
              <a:spcBef>
                <a:spcPct val="0"/>
              </a:spcBef>
              <a:spcAft>
                <a:spcPct val="0"/>
              </a:spcAft>
            </a:pP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rial" charset="0"/>
                <a:cs typeface="Arial" charset="0"/>
              </a:rPr>
              <a:t>The Battle of Baltimore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Rectangle 2"/>
          <p:cNvSpPr/>
          <p:nvPr/>
        </p:nvSpPr>
        <p:spPr>
          <a:xfrm>
            <a:off x="533400" y="1295400"/>
            <a:ext cx="8382000" cy="1631216"/>
          </a:xfrm>
          <a:prstGeom prst="rect">
            <a:avLst/>
          </a:prstGeom>
          <a:solidFill>
            <a:schemeClr val="accent5"/>
          </a:solidFill>
        </p:spPr>
        <p:style>
          <a:lnRef idx="2">
            <a:schemeClr val="dk1"/>
          </a:lnRef>
          <a:fillRef idx="1">
            <a:schemeClr val="lt1"/>
          </a:fillRef>
          <a:effectRef idx="0">
            <a:schemeClr val="dk1"/>
          </a:effectRef>
          <a:fontRef idx="minor">
            <a:schemeClr val="dk1"/>
          </a:fontRef>
        </p:style>
        <p:txBody>
          <a:bodyPr wrap="square">
            <a:spAutoFit/>
          </a:bodyPr>
          <a:lstStyle/>
          <a:p>
            <a:r>
              <a:rPr lang="en-US" sz="2000" b="1" dirty="0" smtClean="0"/>
              <a:t>           A number of British sailors - both of British and American birth - deserted and joined the crew of the </a:t>
            </a:r>
            <a:r>
              <a:rPr lang="en-US" sz="2000" b="1" i="1" dirty="0" smtClean="0"/>
              <a:t>Chesapeake.</a:t>
            </a:r>
            <a:r>
              <a:rPr lang="en-US" sz="2000" dirty="0" smtClean="0"/>
              <a:t> </a:t>
            </a:r>
            <a:r>
              <a:rPr lang="en-US" sz="2000" b="1" dirty="0" smtClean="0"/>
              <a:t>The </a:t>
            </a:r>
            <a:r>
              <a:rPr lang="en-US" sz="2000" b="1" i="1" dirty="0" smtClean="0"/>
              <a:t>Leopard</a:t>
            </a:r>
            <a:r>
              <a:rPr lang="en-US" sz="2000" b="1" dirty="0" smtClean="0"/>
              <a:t>, under the command of </a:t>
            </a:r>
            <a:r>
              <a:rPr lang="en-US" sz="2000" b="1" dirty="0" err="1" smtClean="0"/>
              <a:t>Salusbury</a:t>
            </a:r>
            <a:r>
              <a:rPr lang="en-US" sz="2000" b="1" dirty="0" smtClean="0"/>
              <a:t> Pryce Humphreys, hailed and requested to search the </a:t>
            </a:r>
            <a:r>
              <a:rPr lang="en-US" sz="2000" b="1" i="1" dirty="0" smtClean="0"/>
              <a:t>Chesapeake</a:t>
            </a:r>
            <a:r>
              <a:rPr lang="en-US" sz="2000" b="1" dirty="0" smtClean="0"/>
              <a:t>; when the </a:t>
            </a:r>
            <a:r>
              <a:rPr lang="en-US" sz="2000" b="1" i="1" dirty="0" smtClean="0"/>
              <a:t>Chesapeake</a:t>
            </a:r>
            <a:r>
              <a:rPr lang="en-US" sz="2000" b="1" dirty="0" smtClean="0"/>
              <a:t> refused, the </a:t>
            </a:r>
            <a:r>
              <a:rPr lang="en-US" sz="2000" b="1" i="1" dirty="0" smtClean="0"/>
              <a:t>Leopard</a:t>
            </a:r>
            <a:r>
              <a:rPr lang="en-US" sz="2000" b="1" dirty="0" smtClean="0"/>
              <a:t> began to fire broadsides.</a:t>
            </a:r>
            <a:endParaRPr lang="en-US" sz="2000" b="1" dirty="0"/>
          </a:p>
        </p:txBody>
      </p:sp>
      <p:sp>
        <p:nvSpPr>
          <p:cNvPr id="4" name="Rectangle 3"/>
          <p:cNvSpPr/>
          <p:nvPr/>
        </p:nvSpPr>
        <p:spPr>
          <a:xfrm>
            <a:off x="3048000" y="3352800"/>
            <a:ext cx="5715000" cy="132343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2000" b="1" dirty="0" smtClean="0"/>
              <a:t>            Humphreys sent boarders to search for the deserters. The boarding party seized four deserters from the Royal Navy— three Americans and one British-born sailor — and took them to Halifax.</a:t>
            </a:r>
            <a:endParaRPr lang="en-US" sz="2000" b="1" dirty="0"/>
          </a:p>
        </p:txBody>
      </p:sp>
      <p:sp>
        <p:nvSpPr>
          <p:cNvPr id="5" name="Rectangle 4"/>
          <p:cNvSpPr/>
          <p:nvPr/>
        </p:nvSpPr>
        <p:spPr>
          <a:xfrm>
            <a:off x="381000" y="5029200"/>
            <a:ext cx="7239000" cy="1323439"/>
          </a:xfrm>
          <a:prstGeom prst="rect">
            <a:avLst/>
          </a:prstGeom>
          <a:solidFill>
            <a:schemeClr val="tx2">
              <a:lumMod val="90000"/>
            </a:schemeClr>
          </a:solidFill>
        </p:spPr>
        <p:style>
          <a:lnRef idx="2">
            <a:schemeClr val="accent3"/>
          </a:lnRef>
          <a:fillRef idx="1">
            <a:schemeClr val="lt1"/>
          </a:fillRef>
          <a:effectRef idx="0">
            <a:schemeClr val="accent3"/>
          </a:effectRef>
          <a:fontRef idx="minor">
            <a:schemeClr val="dk1"/>
          </a:fontRef>
        </p:style>
        <p:txBody>
          <a:bodyPr wrap="square">
            <a:spAutoFit/>
          </a:bodyPr>
          <a:lstStyle/>
          <a:p>
            <a:r>
              <a:rPr lang="en-US" sz="2000" b="1" dirty="0" smtClean="0"/>
              <a:t>British sailor, </a:t>
            </a:r>
            <a:r>
              <a:rPr lang="en-US" sz="2000" b="1" dirty="0" err="1" smtClean="0"/>
              <a:t>Jenkin</a:t>
            </a:r>
            <a:r>
              <a:rPr lang="en-US" sz="2000" b="1" dirty="0" smtClean="0"/>
              <a:t> </a:t>
            </a:r>
            <a:r>
              <a:rPr lang="en-US" sz="2000" b="1" dirty="0" err="1" smtClean="0"/>
              <a:t>Ratford</a:t>
            </a:r>
            <a:r>
              <a:rPr lang="en-US" sz="2000" b="1" dirty="0" smtClean="0"/>
              <a:t>, was hanged for desertion. The Americans were initially sentenced to 500 lashes, but had their sentence commuted, and Britain offered to return them to America.</a:t>
            </a:r>
            <a:endParaRPr lang="en-US" sz="2000" b="1"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295400"/>
            <a:ext cx="4572000" cy="3785652"/>
          </a:xfrm>
          <a:prstGeom prst="rect">
            <a:avLst/>
          </a:prstGeom>
        </p:spPr>
        <p:txBody>
          <a:bodyPr>
            <a:spAutoFit/>
          </a:bodyPr>
          <a:lstStyle/>
          <a:p>
            <a:r>
              <a:rPr lang="en-US" sz="2400" b="1" dirty="0" smtClean="0"/>
              <a:t>        Combined sea/land battle It was one of the turning points of the war as American forces repulsed a sea invasion of the busy port city of Baltimore, Maryland, and on land killed the commander of the invading British army forces and repulsed the land invasion. The British fleet sailed away.</a:t>
            </a:r>
            <a:endParaRPr lang="en-US" sz="2400" b="1" dirty="0"/>
          </a:p>
        </p:txBody>
      </p:sp>
      <p:sp>
        <p:nvSpPr>
          <p:cNvPr id="3" name="Rectangle 2"/>
          <p:cNvSpPr/>
          <p:nvPr/>
        </p:nvSpPr>
        <p:spPr>
          <a:xfrm>
            <a:off x="609600" y="152400"/>
            <a:ext cx="7956024" cy="923330"/>
          </a:xfrm>
          <a:prstGeom prst="rect">
            <a:avLst/>
          </a:prstGeom>
          <a:noFill/>
        </p:spPr>
        <p:txBody>
          <a:bodyPr wrap="none" lIns="91440" tIns="45720" rIns="91440" bIns="45720">
            <a:spAutoFit/>
          </a:bodyPr>
          <a:lstStyle/>
          <a:p>
            <a:pPr lvl="0" fontAlgn="base">
              <a:spcBef>
                <a:spcPct val="0"/>
              </a:spcBef>
              <a:spcAft>
                <a:spcPct val="0"/>
              </a:spcAft>
            </a:pP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rial" charset="0"/>
                <a:cs typeface="Arial" charset="0"/>
              </a:rPr>
              <a:t>The Battle of Baltimore </a:t>
            </a:r>
          </a:p>
        </p:txBody>
      </p:sp>
      <p:pic>
        <p:nvPicPr>
          <p:cNvPr id="131074" name="Picture 2" descr="MG Robert Ross.jpg">
            <a:hlinkClick r:id="rId2"/>
          </p:cNvPr>
          <p:cNvPicPr>
            <a:picLocks noChangeAspect="1" noChangeArrowheads="1"/>
          </p:cNvPicPr>
          <p:nvPr/>
        </p:nvPicPr>
        <p:blipFill>
          <a:blip r:embed="rId3" cstate="print"/>
          <a:srcRect/>
          <a:stretch>
            <a:fillRect/>
          </a:stretch>
        </p:blipFill>
        <p:spPr bwMode="auto">
          <a:xfrm>
            <a:off x="5638800" y="1253987"/>
            <a:ext cx="2724150" cy="2546489"/>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5638800" y="3124200"/>
            <a:ext cx="2029723" cy="646331"/>
          </a:xfrm>
          <a:prstGeom prst="rect">
            <a:avLst/>
          </a:prstGeom>
        </p:spPr>
        <p:txBody>
          <a:bodyPr wrap="none">
            <a:spAutoFit/>
          </a:bodyPr>
          <a:lstStyle/>
          <a:p>
            <a:r>
              <a:rPr lang="en-US" b="1" dirty="0" smtClean="0"/>
              <a:t>        Robert Ross </a:t>
            </a:r>
          </a:p>
          <a:p>
            <a:r>
              <a:rPr lang="en-US" b="1" dirty="0" smtClean="0"/>
              <a:t>1766 – 12 Sep 1814</a:t>
            </a:r>
            <a:endParaRPr lang="en-US" b="1"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The Battle of Fort Mc Henry by Alfred Jacobs Miller 1810 - 1874">
            <a:hlinkClick r:id="rId2"/>
          </p:cNvPr>
          <p:cNvPicPr>
            <a:picLocks noChangeAspect="1" noChangeArrowheads="1"/>
          </p:cNvPicPr>
          <p:nvPr/>
        </p:nvPicPr>
        <p:blipFill>
          <a:blip r:embed="rId3" cstate="print"/>
          <a:srcRect/>
          <a:stretch>
            <a:fillRect/>
          </a:stretch>
        </p:blipFill>
        <p:spPr bwMode="auto">
          <a:xfrm>
            <a:off x="-1" y="0"/>
            <a:ext cx="9144001" cy="6858000"/>
          </a:xfrm>
          <a:prstGeom prst="rect">
            <a:avLst/>
          </a:prstGeom>
          <a:noFill/>
        </p:spPr>
      </p:pic>
      <p:sp>
        <p:nvSpPr>
          <p:cNvPr id="3" name="Rectangle 2"/>
          <p:cNvSpPr/>
          <p:nvPr/>
        </p:nvSpPr>
        <p:spPr>
          <a:xfrm>
            <a:off x="4343400" y="304800"/>
            <a:ext cx="4572000" cy="923330"/>
          </a:xfrm>
          <a:prstGeom prst="rect">
            <a:avLst/>
          </a:prstGeom>
        </p:spPr>
        <p:txBody>
          <a:bodyPr>
            <a:spAutoFit/>
          </a:bodyPr>
          <a:lstStyle/>
          <a:p>
            <a:r>
              <a:rPr lang="en-US" b="1" dirty="0" smtClean="0"/>
              <a:t>    THE BATTLE OF FORT </a:t>
            </a:r>
            <a:r>
              <a:rPr lang="en-US" b="1" dirty="0" err="1" smtClean="0"/>
              <a:t>McHENRY</a:t>
            </a:r>
            <a:r>
              <a:rPr lang="en-US" b="1" dirty="0" smtClean="0"/>
              <a:t> </a:t>
            </a:r>
            <a:br>
              <a:rPr lang="en-US" b="1" dirty="0" smtClean="0"/>
            </a:br>
            <a:r>
              <a:rPr lang="en-US" b="1" dirty="0" smtClean="0"/>
              <a:t>BY ALFRED JACOBS MILLER 1810-1874</a:t>
            </a:r>
            <a:br>
              <a:rPr lang="en-US" b="1" dirty="0" smtClean="0"/>
            </a:br>
            <a:endParaRPr 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File:Key-Francis-Scott-LOC.jpg">
            <a:hlinkClick r:id="rId2"/>
          </p:cNvPr>
          <p:cNvPicPr>
            <a:picLocks noChangeAspect="1" noChangeArrowheads="1"/>
          </p:cNvPicPr>
          <p:nvPr/>
        </p:nvPicPr>
        <p:blipFill>
          <a:blip r:embed="rId3" cstate="print"/>
          <a:srcRect/>
          <a:stretch>
            <a:fillRect/>
          </a:stretch>
        </p:blipFill>
        <p:spPr bwMode="auto">
          <a:xfrm>
            <a:off x="152401" y="2497126"/>
            <a:ext cx="3124200" cy="3979873"/>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533400" y="4953000"/>
            <a:ext cx="1828800" cy="923330"/>
          </a:xfrm>
          <a:prstGeom prst="rect">
            <a:avLst/>
          </a:prstGeom>
        </p:spPr>
        <p:txBody>
          <a:bodyPr wrap="square">
            <a:spAutoFit/>
          </a:bodyPr>
          <a:lstStyle/>
          <a:p>
            <a:r>
              <a:rPr lang="en-US" b="1" dirty="0" smtClean="0"/>
              <a:t>Francis Scott Key </a:t>
            </a:r>
          </a:p>
          <a:p>
            <a:r>
              <a:rPr lang="en-US" b="1" dirty="0" smtClean="0"/>
              <a:t> 1 Aug 1779 – </a:t>
            </a:r>
          </a:p>
          <a:p>
            <a:r>
              <a:rPr lang="en-US" b="1" dirty="0" smtClean="0"/>
              <a:t>11 Jan 1843</a:t>
            </a:r>
            <a:endParaRPr lang="en-US" b="1" dirty="0"/>
          </a:p>
        </p:txBody>
      </p:sp>
      <p:sp>
        <p:nvSpPr>
          <p:cNvPr id="5" name="Rectangle 4"/>
          <p:cNvSpPr/>
          <p:nvPr/>
        </p:nvSpPr>
        <p:spPr>
          <a:xfrm>
            <a:off x="381000" y="152400"/>
            <a:ext cx="8226611"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"The Star-Spangled Banner"</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Rectangle 5"/>
          <p:cNvSpPr/>
          <p:nvPr/>
        </p:nvSpPr>
        <p:spPr>
          <a:xfrm>
            <a:off x="4038600" y="1752600"/>
            <a:ext cx="4572000" cy="2862322"/>
          </a:xfrm>
          <a:prstGeom prst="rect">
            <a:avLst/>
          </a:prstGeom>
        </p:spPr>
        <p:txBody>
          <a:bodyPr>
            <a:spAutoFit/>
          </a:bodyPr>
          <a:lstStyle/>
          <a:p>
            <a:r>
              <a:rPr lang="en-US" sz="2000" b="1" dirty="0" smtClean="0"/>
              <a:t>         When the smoke cleared, Key was able to see an American flag still waving and reported this to the prisoners below deck. </a:t>
            </a:r>
          </a:p>
          <a:p>
            <a:endParaRPr lang="en-US" sz="2000" b="1" dirty="0" smtClean="0"/>
          </a:p>
          <a:p>
            <a:r>
              <a:rPr lang="en-US" sz="2000" b="1" dirty="0" smtClean="0"/>
              <a:t>         On the way back to Baltimore, he was inspired to write a poem describing his experience, "The </a:t>
            </a:r>
            <a:r>
              <a:rPr lang="en-US" sz="2000" b="1" dirty="0" err="1" smtClean="0"/>
              <a:t>Defence</a:t>
            </a:r>
            <a:r>
              <a:rPr lang="en-US" sz="2000" b="1" dirty="0" smtClean="0"/>
              <a:t> of Fort McHenry“.</a:t>
            </a:r>
            <a:endParaRPr lang="en-US" sz="2000" b="1"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Fort McHenry National Monumen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Rectangle 3"/>
          <p:cNvSpPr/>
          <p:nvPr/>
        </p:nvSpPr>
        <p:spPr>
          <a:xfrm>
            <a:off x="4572000" y="228600"/>
            <a:ext cx="4298934" cy="923330"/>
          </a:xfrm>
          <a:prstGeom prst="rect">
            <a:avLst/>
          </a:prstGeom>
          <a:noFill/>
        </p:spPr>
        <p:txBody>
          <a:bodyPr wrap="none" lIns="91440" tIns="45720" rIns="91440" bIns="45720">
            <a:spAutoFit/>
          </a:bodyPr>
          <a:lstStyle/>
          <a:p>
            <a:pPr algn="ctr"/>
            <a:r>
              <a:rPr lang="en-US"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Fort McHenry </a:t>
            </a: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File:BladensburgCampaign.gif">
            <a:hlinkClick r:id="rId2"/>
          </p:cNvPr>
          <p:cNvPicPr>
            <a:picLocks noChangeAspect="1" noChangeArrowheads="1"/>
          </p:cNvPicPr>
          <p:nvPr/>
        </p:nvPicPr>
        <p:blipFill>
          <a:blip r:embed="rId3" cstate="print"/>
          <a:srcRect/>
          <a:stretch>
            <a:fillRect/>
          </a:stretch>
        </p:blipFill>
        <p:spPr bwMode="auto">
          <a:xfrm>
            <a:off x="0" y="48638"/>
            <a:ext cx="9144000" cy="6809362"/>
          </a:xfrm>
          <a:prstGeom prst="rect">
            <a:avLst/>
          </a:prstGeom>
          <a:noFill/>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304800"/>
            <a:ext cx="6232732" cy="923330"/>
          </a:xfrm>
          <a:prstGeom prst="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0" cap="none" spc="0" dirty="0" smtClean="0">
                <a:ln w="10160">
                  <a:solidFill>
                    <a:schemeClr val="accent1"/>
                  </a:solidFill>
                  <a:prstDash val="solid"/>
                </a:ln>
                <a:solidFill>
                  <a:schemeClr val="accent5">
                    <a:lumMod val="60000"/>
                    <a:lumOff val="40000"/>
                  </a:schemeClr>
                </a:solidFill>
                <a:effectLst>
                  <a:outerShdw blurRad="38100" dist="32000" dir="5400000" algn="tl">
                    <a:srgbClr val="000000">
                      <a:alpha val="30000"/>
                    </a:srgbClr>
                  </a:outerShdw>
                </a:effectLst>
              </a:rPr>
              <a:t>Battle of Bladensburg</a:t>
            </a:r>
            <a:endParaRPr lang="en-US" sz="5400" b="0" cap="none" spc="0" dirty="0">
              <a:ln w="10160">
                <a:solidFill>
                  <a:schemeClr val="accent1"/>
                </a:solidFill>
                <a:prstDash val="solid"/>
              </a:ln>
              <a:solidFill>
                <a:schemeClr val="accent5">
                  <a:lumMod val="60000"/>
                  <a:lumOff val="40000"/>
                </a:schemeClr>
              </a:solidFill>
              <a:effectLst>
                <a:outerShdw blurRad="38100" dist="32000" dir="5400000" algn="tl">
                  <a:srgbClr val="000000">
                    <a:alpha val="30000"/>
                  </a:srgbClr>
                </a:outerShdw>
              </a:effectLst>
            </a:endParaRPr>
          </a:p>
        </p:txBody>
      </p:sp>
      <p:sp>
        <p:nvSpPr>
          <p:cNvPr id="3" name="Rectangle 2"/>
          <p:cNvSpPr/>
          <p:nvPr/>
        </p:nvSpPr>
        <p:spPr>
          <a:xfrm>
            <a:off x="3733800" y="1447800"/>
            <a:ext cx="5105400" cy="1938992"/>
          </a:xfrm>
          <a:prstGeom prst="rect">
            <a:avLst/>
          </a:prstGeom>
          <a:noFill/>
        </p:spPr>
        <p:style>
          <a:lnRef idx="2">
            <a:schemeClr val="accent5"/>
          </a:lnRef>
          <a:fillRef idx="1">
            <a:schemeClr val="lt1"/>
          </a:fillRef>
          <a:effectRef idx="0">
            <a:schemeClr val="accent5"/>
          </a:effectRef>
          <a:fontRef idx="minor">
            <a:schemeClr val="dk1"/>
          </a:fontRef>
        </p:style>
        <p:txBody>
          <a:bodyPr wrap="square">
            <a:spAutoFit/>
          </a:bodyPr>
          <a:lstStyle/>
          <a:p>
            <a:r>
              <a:rPr lang="en-US" sz="2000" b="1" dirty="0" smtClean="0"/>
              <a:t>          The defeat of the American forces there allowed the British to capture and burn the public buildings of Washington, D.C. </a:t>
            </a:r>
          </a:p>
          <a:p>
            <a:endParaRPr lang="en-US" sz="2000" b="1" dirty="0" smtClean="0"/>
          </a:p>
          <a:p>
            <a:r>
              <a:rPr lang="en-US" sz="2000" b="1" dirty="0" smtClean="0"/>
              <a:t>        It has been called "the greatest disgrace ever dealt to American arms."</a:t>
            </a:r>
            <a:endParaRPr lang="en-US" sz="2000" b="1" dirty="0"/>
          </a:p>
        </p:txBody>
      </p:sp>
      <p:pic>
        <p:nvPicPr>
          <p:cNvPr id="133122" name="Picture 2" descr="http://upload.wikimedia.org/wikipedia/en/thumb/8/8b/William_H_Winder.jpg/220px-William_H_Winder.jpg">
            <a:hlinkClick r:id="rId2"/>
          </p:cNvPr>
          <p:cNvPicPr>
            <a:picLocks noChangeAspect="1" noChangeArrowheads="1"/>
          </p:cNvPicPr>
          <p:nvPr/>
        </p:nvPicPr>
        <p:blipFill>
          <a:blip r:embed="rId3" cstate="print"/>
          <a:srcRect/>
          <a:stretch>
            <a:fillRect/>
          </a:stretch>
        </p:blipFill>
        <p:spPr bwMode="auto">
          <a:xfrm>
            <a:off x="533400" y="1467890"/>
            <a:ext cx="2743200" cy="3142212"/>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838200" y="3124200"/>
            <a:ext cx="2365776" cy="646331"/>
          </a:xfrm>
          <a:prstGeom prst="rect">
            <a:avLst/>
          </a:prstGeom>
        </p:spPr>
        <p:txBody>
          <a:bodyPr wrap="none">
            <a:spAutoFit/>
          </a:bodyPr>
          <a:lstStyle/>
          <a:p>
            <a:r>
              <a:rPr lang="en-US" b="1" dirty="0" smtClean="0"/>
              <a:t>William Henry Winder </a:t>
            </a:r>
          </a:p>
          <a:p>
            <a:r>
              <a:rPr lang="en-US" b="1" dirty="0" smtClean="0"/>
              <a:t>1775 – 1824</a:t>
            </a:r>
            <a:endParaRPr lang="en-US" b="1" dirty="0"/>
          </a:p>
        </p:txBody>
      </p:sp>
      <p:sp>
        <p:nvSpPr>
          <p:cNvPr id="6" name="Rectangle 5"/>
          <p:cNvSpPr/>
          <p:nvPr/>
        </p:nvSpPr>
        <p:spPr>
          <a:xfrm>
            <a:off x="1219200" y="4876800"/>
            <a:ext cx="4572000" cy="1323439"/>
          </a:xfrm>
          <a:prstGeom prst="rect">
            <a:avLst/>
          </a:prstGeom>
        </p:spPr>
        <p:txBody>
          <a:bodyPr>
            <a:spAutoFit/>
          </a:bodyPr>
          <a:lstStyle/>
          <a:p>
            <a:r>
              <a:rPr lang="en-US" sz="2000" b="1" dirty="0" smtClean="0"/>
              <a:t>       He failed to show effective command in the battle, retreated in the ensuing rout, and the capital fell into the hands of the invaders. </a:t>
            </a:r>
            <a:endParaRPr lang="en-US" sz="2000" b="1"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File:Warof1812.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228600" y="152400"/>
            <a:ext cx="8680774"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British razing of Washington, D.C.</a:t>
            </a:r>
            <a:endParaRPr lang="en-US"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Rectangle 4"/>
          <p:cNvSpPr/>
          <p:nvPr/>
        </p:nvSpPr>
        <p:spPr>
          <a:xfrm>
            <a:off x="381000" y="914400"/>
            <a:ext cx="6705600" cy="369332"/>
          </a:xfrm>
          <a:prstGeom prst="rect">
            <a:avLst/>
          </a:prstGeom>
        </p:spPr>
        <p:txBody>
          <a:bodyPr wrap="square">
            <a:spAutoFit/>
          </a:bodyPr>
          <a:lstStyle/>
          <a:p>
            <a:r>
              <a:rPr lang="en-US" b="1" dirty="0" smtClean="0"/>
              <a:t>"The Taking of the City of Washington in America" 1814 engraving</a:t>
            </a:r>
            <a:endParaRPr lang="en-US" b="1" dirty="0"/>
          </a:p>
        </p:txBody>
      </p:sp>
      <p:sp>
        <p:nvSpPr>
          <p:cNvPr id="6" name="Rectangle 5"/>
          <p:cNvSpPr/>
          <p:nvPr/>
        </p:nvSpPr>
        <p:spPr>
          <a:xfrm>
            <a:off x="152400" y="5943600"/>
            <a:ext cx="2106667" cy="523220"/>
          </a:xfrm>
          <a:prstGeom prst="rect">
            <a:avLst/>
          </a:prstGeom>
          <a:noFill/>
        </p:spPr>
        <p:style>
          <a:lnRef idx="2">
            <a:schemeClr val="accent5"/>
          </a:lnRef>
          <a:fillRef idx="1">
            <a:schemeClr val="lt1"/>
          </a:fillRef>
          <a:effectRef idx="0">
            <a:schemeClr val="accent5"/>
          </a:effectRef>
          <a:fontRef idx="minor">
            <a:schemeClr val="dk1"/>
          </a:fontRef>
        </p:style>
        <p:txBody>
          <a:bodyPr wrap="none">
            <a:spAutoFit/>
          </a:bodyPr>
          <a:lstStyle/>
          <a:p>
            <a:r>
              <a:rPr lang="en-US" sz="2800" b="1" dirty="0" smtClean="0">
                <a:solidFill>
                  <a:schemeClr val="accent5">
                    <a:lumMod val="60000"/>
                    <a:lumOff val="40000"/>
                  </a:schemeClr>
                </a:solidFill>
              </a:rPr>
              <a:t>24 Aug 1814 </a:t>
            </a:r>
            <a:endParaRPr lang="en-US" sz="2800" b="1" dirty="0">
              <a:solidFill>
                <a:schemeClr val="accent5">
                  <a:lumMod val="60000"/>
                  <a:lumOff val="40000"/>
                </a:schemeClr>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File:The President's House by George Munger, 1814-1815 - Crop.jpg">
            <a:hlinkClick r:id="rId2"/>
          </p:cNvPr>
          <p:cNvPicPr>
            <a:picLocks noChangeAspect="1" noChangeArrowheads="1"/>
          </p:cNvPicPr>
          <p:nvPr/>
        </p:nvPicPr>
        <p:blipFill>
          <a:blip r:embed="rId3" cstate="print"/>
          <a:srcRect/>
          <a:stretch>
            <a:fillRect/>
          </a:stretch>
        </p:blipFill>
        <p:spPr bwMode="auto">
          <a:xfrm>
            <a:off x="0" y="0"/>
            <a:ext cx="9144000" cy="6858001"/>
          </a:xfrm>
          <a:prstGeom prst="rect">
            <a:avLst/>
          </a:prstGeom>
          <a:noFill/>
        </p:spPr>
      </p:pic>
      <p:sp>
        <p:nvSpPr>
          <p:cNvPr id="3" name="Rectangle 2"/>
          <p:cNvSpPr/>
          <p:nvPr/>
        </p:nvSpPr>
        <p:spPr>
          <a:xfrm>
            <a:off x="1143000" y="228600"/>
            <a:ext cx="6774675" cy="923330"/>
          </a:xfrm>
          <a:prstGeom prst="rect">
            <a:avLst/>
          </a:prstGeom>
          <a:noFill/>
        </p:spPr>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Burning of Washington</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6" name="Rectangle 5"/>
          <p:cNvSpPr/>
          <p:nvPr/>
        </p:nvSpPr>
        <p:spPr>
          <a:xfrm>
            <a:off x="5334000" y="4800600"/>
            <a:ext cx="3657600" cy="1815882"/>
          </a:xfrm>
          <a:prstGeom prst="rect">
            <a:avLst/>
          </a:prstGeom>
        </p:spPr>
        <p:txBody>
          <a:bodyPr wrap="square">
            <a:spAutoFit/>
          </a:bodyPr>
          <a:lstStyle/>
          <a:p>
            <a:r>
              <a:rPr lang="en-US" b="1" dirty="0" smtClean="0"/>
              <a:t>             </a:t>
            </a:r>
            <a:r>
              <a:rPr lang="en-US" sz="2800" b="1" dirty="0" smtClean="0"/>
              <a:t>The British Army occupied Washington, D.C. and set fire to many public buildings. </a:t>
            </a:r>
            <a:endParaRPr lang="en-US" sz="2800" b="1" dirty="0"/>
          </a:p>
        </p:txBody>
      </p:sp>
      <p:sp>
        <p:nvSpPr>
          <p:cNvPr id="7" name="Rectangle 6"/>
          <p:cNvSpPr/>
          <p:nvPr/>
        </p:nvSpPr>
        <p:spPr>
          <a:xfrm>
            <a:off x="228600" y="5029200"/>
            <a:ext cx="3657600" cy="1323439"/>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r>
              <a:rPr lang="en-US" sz="2000" b="1" dirty="0" smtClean="0">
                <a:solidFill>
                  <a:schemeClr val="accent5">
                    <a:lumMod val="60000"/>
                    <a:lumOff val="40000"/>
                  </a:schemeClr>
                </a:solidFill>
              </a:rPr>
              <a:t>The White House ruins after the conflagration of 24 Aug 1814. </a:t>
            </a:r>
          </a:p>
          <a:p>
            <a:r>
              <a:rPr lang="en-US" sz="2000" b="1" dirty="0" smtClean="0">
                <a:solidFill>
                  <a:schemeClr val="accent5">
                    <a:lumMod val="60000"/>
                    <a:lumOff val="40000"/>
                  </a:schemeClr>
                </a:solidFill>
              </a:rPr>
              <a:t>Watercolor by George </a:t>
            </a:r>
            <a:r>
              <a:rPr lang="en-US" sz="2000" b="1" dirty="0" err="1" smtClean="0">
                <a:solidFill>
                  <a:schemeClr val="accent5">
                    <a:lumMod val="60000"/>
                    <a:lumOff val="40000"/>
                  </a:schemeClr>
                </a:solidFill>
              </a:rPr>
              <a:t>Munger</a:t>
            </a:r>
            <a:r>
              <a:rPr lang="en-US" sz="2000" b="1" dirty="0" smtClean="0">
                <a:solidFill>
                  <a:schemeClr val="accent5">
                    <a:lumMod val="60000"/>
                    <a:lumOff val="40000"/>
                  </a:schemeClr>
                </a:solidFill>
              </a:rPr>
              <a:t>,</a:t>
            </a:r>
          </a:p>
          <a:p>
            <a:r>
              <a:rPr lang="en-US" sz="2000" b="1" dirty="0" smtClean="0">
                <a:solidFill>
                  <a:schemeClr val="accent5">
                    <a:lumMod val="60000"/>
                    <a:lumOff val="40000"/>
                  </a:schemeClr>
                </a:solidFill>
              </a:rPr>
              <a:t> displayed at the White House</a:t>
            </a:r>
            <a:endParaRPr lang="en-US" sz="2000" b="1" dirty="0">
              <a:solidFill>
                <a:schemeClr val="accent5">
                  <a:lumMod val="60000"/>
                  <a:lumOff val="40000"/>
                </a:schemeClr>
              </a:solidFill>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http://upload.wikimedia.org/wikipedia/en/thumb/d/d2/Georgecockburn.JPG/220px-Georgecockburn.JPG">
            <a:hlinkClick r:id="rId2"/>
          </p:cNvPr>
          <p:cNvPicPr>
            <a:picLocks noChangeAspect="1" noChangeArrowheads="1"/>
          </p:cNvPicPr>
          <p:nvPr/>
        </p:nvPicPr>
        <p:blipFill>
          <a:blip r:embed="rId3" cstate="print"/>
          <a:srcRect/>
          <a:stretch>
            <a:fillRect/>
          </a:stretch>
        </p:blipFill>
        <p:spPr bwMode="auto">
          <a:xfrm>
            <a:off x="152400" y="2667000"/>
            <a:ext cx="2971800" cy="3917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1143000" y="228600"/>
            <a:ext cx="6774675" cy="923330"/>
          </a:xfrm>
          <a:prstGeom prst="rect">
            <a:avLst/>
          </a:prstGeom>
          <a:solidFill>
            <a:schemeClr val="tx2">
              <a:lumMod val="75000"/>
            </a:schemeClr>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Burning of Washington</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Rectangle 3"/>
          <p:cNvSpPr/>
          <p:nvPr/>
        </p:nvSpPr>
        <p:spPr>
          <a:xfrm>
            <a:off x="228600" y="5562600"/>
            <a:ext cx="2362200" cy="1015663"/>
          </a:xfrm>
          <a:prstGeom prst="rect">
            <a:avLst/>
          </a:prstGeom>
        </p:spPr>
        <p:txBody>
          <a:bodyPr wrap="square">
            <a:spAutoFit/>
          </a:bodyPr>
          <a:lstStyle/>
          <a:p>
            <a:r>
              <a:rPr lang="en-US" sz="2000" b="1" dirty="0" smtClean="0"/>
              <a:t>Sir George Cockburn</a:t>
            </a:r>
            <a:r>
              <a:rPr lang="en-US" sz="2000" dirty="0" smtClean="0"/>
              <a:t> </a:t>
            </a:r>
          </a:p>
          <a:p>
            <a:r>
              <a:rPr lang="en-US" sz="2000" b="1" dirty="0" smtClean="0"/>
              <a:t>22 Apr 1772 –</a:t>
            </a:r>
          </a:p>
          <a:p>
            <a:r>
              <a:rPr lang="en-US" sz="2000" b="1" dirty="0" smtClean="0"/>
              <a:t> 19 Aug 1853</a:t>
            </a:r>
            <a:endParaRPr lang="en-US" sz="2000" b="1" dirty="0"/>
          </a:p>
        </p:txBody>
      </p:sp>
      <p:sp>
        <p:nvSpPr>
          <p:cNvPr id="5" name="Rectangle 4"/>
          <p:cNvSpPr/>
          <p:nvPr/>
        </p:nvSpPr>
        <p:spPr>
          <a:xfrm>
            <a:off x="152400" y="1295400"/>
            <a:ext cx="3200400" cy="1323439"/>
          </a:xfrm>
          <a:prstGeom prst="rect">
            <a:avLst/>
          </a:prstGeom>
        </p:spPr>
        <p:txBody>
          <a:bodyPr wrap="square">
            <a:spAutoFit/>
          </a:bodyPr>
          <a:lstStyle/>
          <a:p>
            <a:r>
              <a:rPr lang="en-US" sz="2000" b="1" dirty="0" smtClean="0"/>
              <a:t>The Burning of Washington forms the background to this portrait of Rear Admiral George Cockburn</a:t>
            </a:r>
            <a:endParaRPr lang="en-US" sz="2000" b="1" dirty="0"/>
          </a:p>
        </p:txBody>
      </p:sp>
      <p:sp>
        <p:nvSpPr>
          <p:cNvPr id="6" name="Rectangle 5"/>
          <p:cNvSpPr/>
          <p:nvPr/>
        </p:nvSpPr>
        <p:spPr>
          <a:xfrm>
            <a:off x="3886200" y="1295400"/>
            <a:ext cx="4876800" cy="4093428"/>
          </a:xfrm>
          <a:prstGeom prst="rect">
            <a:avLst/>
          </a:prstGeom>
        </p:spPr>
        <p:txBody>
          <a:bodyPr wrap="square">
            <a:spAutoFit/>
          </a:bodyPr>
          <a:lstStyle/>
          <a:p>
            <a:r>
              <a:rPr lang="en-US" sz="2000" b="1" dirty="0" smtClean="0"/>
              <a:t>         Less than a day after the attack began, a tornado passed through, killing British and Americans alike, tossing cannons, and putting out fires.</a:t>
            </a:r>
            <a:endParaRPr lang="en-US" sz="2000" b="1" baseline="30000" dirty="0" smtClean="0"/>
          </a:p>
          <a:p>
            <a:r>
              <a:rPr lang="en-US" sz="2000" b="1" dirty="0" smtClean="0"/>
              <a:t> </a:t>
            </a:r>
          </a:p>
          <a:p>
            <a:r>
              <a:rPr lang="en-US" sz="2000" b="1" dirty="0" smtClean="0"/>
              <a:t>       This forced the British troops to return to their ships, many of which were badly damaged by the storm, and so the actual occupation of Washington lasted about 26 hours. </a:t>
            </a:r>
          </a:p>
          <a:p>
            <a:endParaRPr lang="en-US" sz="2000" b="1" dirty="0" smtClean="0"/>
          </a:p>
          <a:p>
            <a:r>
              <a:rPr lang="en-US" sz="2000" b="1" dirty="0" smtClean="0"/>
              <a:t>         President Madison and the rest of the government quickly returned to the city.</a:t>
            </a:r>
            <a:endParaRPr lang="en-US" sz="2000" b="1"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Map of Plattsburgh Battle Fort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23554" name="Picture 2" descr="American sailors are removed from their ships by the British"/>
          <p:cNvPicPr>
            <a:picLocks noChangeAspect="1" noChangeArrowheads="1"/>
          </p:cNvPicPr>
          <p:nvPr/>
        </p:nvPicPr>
        <p:blipFill>
          <a:blip r:embed="rId2" cstate="print"/>
          <a:srcRect/>
          <a:stretch>
            <a:fillRect/>
          </a:stretch>
        </p:blipFill>
        <p:spPr bwMode="auto">
          <a:xfrm>
            <a:off x="3505200" y="1219200"/>
            <a:ext cx="4800600" cy="4626033"/>
          </a:xfrm>
          <a:prstGeom prst="rect">
            <a:avLst/>
          </a:prstGeom>
          <a:ln w="88900" cap="sq" cmpd="thickThin">
            <a:solidFill>
              <a:srgbClr val="000000"/>
            </a:solidFill>
            <a:prstDash val="solid"/>
            <a:miter lim="800000"/>
          </a:ln>
          <a:effectLst>
            <a:innerShdw blurRad="76200">
              <a:srgbClr val="000000"/>
            </a:innerShdw>
          </a:effectLst>
        </p:spPr>
      </p:pic>
      <p:sp>
        <p:nvSpPr>
          <p:cNvPr id="4" name="Rectangle 3"/>
          <p:cNvSpPr/>
          <p:nvPr/>
        </p:nvSpPr>
        <p:spPr>
          <a:xfrm>
            <a:off x="304800" y="1371600"/>
            <a:ext cx="2895600" cy="4708981"/>
          </a:xfrm>
          <a:prstGeom prst="rect">
            <a:avLst/>
          </a:prstGeom>
          <a:solidFill>
            <a:srgbClr val="FF0000"/>
          </a:solidFill>
        </p:spPr>
        <p:style>
          <a:lnRef idx="2">
            <a:schemeClr val="accent4"/>
          </a:lnRef>
          <a:fillRef idx="1">
            <a:schemeClr val="lt1"/>
          </a:fillRef>
          <a:effectRef idx="0">
            <a:schemeClr val="accent4"/>
          </a:effectRef>
          <a:fontRef idx="minor">
            <a:schemeClr val="dk1"/>
          </a:fontRef>
        </p:style>
        <p:txBody>
          <a:bodyPr wrap="square">
            <a:spAutoFit/>
          </a:bodyPr>
          <a:lstStyle/>
          <a:p>
            <a:r>
              <a:rPr lang="en-US" sz="2000" b="1" dirty="0" smtClean="0"/>
              <a:t>         By 1812 British ships had captured almost four hundred American vessels, some within sight of the U.S. coast, severely disrupting  American export trade. </a:t>
            </a:r>
          </a:p>
          <a:p>
            <a:endParaRPr lang="en-US" sz="2000" b="1" dirty="0" smtClean="0"/>
          </a:p>
          <a:p>
            <a:r>
              <a:rPr lang="en-US" sz="2000" b="1" dirty="0" smtClean="0"/>
              <a:t>Often, Americans were conscripted to serve on British ships. As a result, many Americans called the War of 1812, the "second war for independence". </a:t>
            </a:r>
            <a:endParaRPr lang="en-US" sz="2000" b="1"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228600"/>
            <a:ext cx="6108981" cy="923330"/>
          </a:xfrm>
          <a:prstGeom prst="rect">
            <a:avLst/>
          </a:prstGeom>
          <a:solidFill>
            <a:schemeClr val="tx2">
              <a:lumMod val="75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Battle of Plattsburgh</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Rectangle 2"/>
          <p:cNvSpPr/>
          <p:nvPr/>
        </p:nvSpPr>
        <p:spPr>
          <a:xfrm>
            <a:off x="228600" y="1295400"/>
            <a:ext cx="4572000" cy="4708981"/>
          </a:xfrm>
          <a:prstGeom prst="rect">
            <a:avLst/>
          </a:prstGeom>
        </p:spPr>
        <p:txBody>
          <a:bodyPr>
            <a:spAutoFit/>
          </a:bodyPr>
          <a:lstStyle/>
          <a:p>
            <a:r>
              <a:rPr lang="en-US" sz="2000" b="1" dirty="0" smtClean="0"/>
              <a:t>          The final invasion of the northern states. A British army under Lieutenant General Sir George </a:t>
            </a:r>
            <a:r>
              <a:rPr lang="en-US" sz="2000" b="1" dirty="0" err="1" smtClean="0"/>
              <a:t>Prévost</a:t>
            </a:r>
            <a:r>
              <a:rPr lang="en-US" sz="2000" b="1" dirty="0" smtClean="0"/>
              <a:t> and a naval squadron under Captain George </a:t>
            </a:r>
            <a:r>
              <a:rPr lang="en-US" sz="2000" b="1" dirty="0" err="1" smtClean="0"/>
              <a:t>Downie</a:t>
            </a:r>
            <a:r>
              <a:rPr lang="en-US" sz="2000" b="1" dirty="0" smtClean="0"/>
              <a:t> converged on the lakeside town of Plattsburgh, which was defended by American troops under Brigadier General Alexander Macomb and ships commanded by Master Commandant Thomas </a:t>
            </a:r>
            <a:r>
              <a:rPr lang="en-US" sz="2000" b="1" dirty="0" err="1" smtClean="0"/>
              <a:t>MacDonough</a:t>
            </a:r>
            <a:r>
              <a:rPr lang="en-US" sz="2000" b="1" dirty="0" smtClean="0"/>
              <a:t>.</a:t>
            </a:r>
          </a:p>
          <a:p>
            <a:endParaRPr lang="en-US" sz="2000" b="1" dirty="0" smtClean="0"/>
          </a:p>
          <a:p>
            <a:r>
              <a:rPr lang="en-US" sz="2000" b="1" dirty="0" smtClean="0"/>
              <a:t>       </a:t>
            </a:r>
            <a:r>
              <a:rPr lang="en-US" sz="2000" b="1" dirty="0" err="1" smtClean="0"/>
              <a:t>Downie's</a:t>
            </a:r>
            <a:r>
              <a:rPr lang="en-US" sz="2000" b="1" dirty="0" smtClean="0"/>
              <a:t> squadron attacked shortly after dawn on 11 Sep 1814, but was defeated after a hard fight in which </a:t>
            </a:r>
            <a:r>
              <a:rPr lang="en-US" sz="2000" b="1" dirty="0" err="1" smtClean="0"/>
              <a:t>Downie</a:t>
            </a:r>
            <a:r>
              <a:rPr lang="en-US" sz="2000" b="1" dirty="0" smtClean="0"/>
              <a:t> was killed.</a:t>
            </a:r>
            <a:endParaRPr lang="en-US" sz="2000" b="1" dirty="0"/>
          </a:p>
        </p:txBody>
      </p:sp>
      <p:pic>
        <p:nvPicPr>
          <p:cNvPr id="138242" name="Picture 2" descr="AlexanderMacomb.jpg">
            <a:hlinkClick r:id="rId2"/>
          </p:cNvPr>
          <p:cNvPicPr>
            <a:picLocks noChangeAspect="1" noChangeArrowheads="1"/>
          </p:cNvPicPr>
          <p:nvPr/>
        </p:nvPicPr>
        <p:blipFill>
          <a:blip r:embed="rId3" cstate="print"/>
          <a:srcRect/>
          <a:stretch>
            <a:fillRect/>
          </a:stretch>
        </p:blipFill>
        <p:spPr bwMode="auto">
          <a:xfrm>
            <a:off x="6096000" y="1447800"/>
            <a:ext cx="2609850" cy="32466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6248400" y="3581400"/>
            <a:ext cx="2133600" cy="923330"/>
          </a:xfrm>
          <a:prstGeom prst="rect">
            <a:avLst/>
          </a:prstGeom>
        </p:spPr>
        <p:txBody>
          <a:bodyPr wrap="square">
            <a:spAutoFit/>
          </a:bodyPr>
          <a:lstStyle/>
          <a:p>
            <a:r>
              <a:rPr lang="en-US" b="1" dirty="0" smtClean="0"/>
              <a:t>Alexander Macomb</a:t>
            </a:r>
            <a:r>
              <a:rPr lang="en-US" dirty="0" smtClean="0"/>
              <a:t> </a:t>
            </a:r>
          </a:p>
          <a:p>
            <a:r>
              <a:rPr lang="en-US" b="1" dirty="0" smtClean="0"/>
              <a:t>12 Apr 1782 – </a:t>
            </a:r>
          </a:p>
          <a:p>
            <a:r>
              <a:rPr lang="en-US" b="1" dirty="0" smtClean="0"/>
              <a:t>25 Jun 1841</a:t>
            </a:r>
            <a:endParaRPr lang="en-US" b="1"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ile:Signing of Treaty of Ghent (1812).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152400" y="6096000"/>
            <a:ext cx="2002471" cy="523220"/>
          </a:xfrm>
          <a:prstGeom prst="rect">
            <a:avLst/>
          </a:prstGeom>
        </p:spPr>
        <p:txBody>
          <a:bodyPr wrap="none">
            <a:spAutoFit/>
          </a:bodyPr>
          <a:lstStyle/>
          <a:p>
            <a:r>
              <a:rPr lang="en-US" sz="2800" b="1" dirty="0" smtClean="0"/>
              <a:t>24 Dec 1814</a:t>
            </a:r>
            <a:endParaRPr lang="en-US" sz="2800" b="1" dirty="0"/>
          </a:p>
        </p:txBody>
      </p:sp>
      <p:sp>
        <p:nvSpPr>
          <p:cNvPr id="5" name="Rectangle 4"/>
          <p:cNvSpPr/>
          <p:nvPr/>
        </p:nvSpPr>
        <p:spPr>
          <a:xfrm>
            <a:off x="1371600" y="152400"/>
            <a:ext cx="6032421"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The Treaty of Ghent </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95400" y="152400"/>
            <a:ext cx="6545382" cy="923330"/>
          </a:xfrm>
          <a:prstGeom prst="rect">
            <a:avLst/>
          </a:prstGeom>
          <a:noFill/>
        </p:spPr>
        <p:txBody>
          <a:bodyPr wrap="none" lIns="91440" tIns="45720" rIns="91440" bIns="45720">
            <a:spAutoFit/>
          </a:bodyPr>
          <a:lstStyle/>
          <a:p>
            <a:pPr algn="ctr"/>
            <a:r>
              <a:rPr lang="en-US"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The Treaty of Ghent </a:t>
            </a:r>
            <a:endParaRPr lang="en-US" sz="54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4" name="Rectangle 3"/>
          <p:cNvSpPr/>
          <p:nvPr/>
        </p:nvSpPr>
        <p:spPr>
          <a:xfrm>
            <a:off x="1524000" y="1219200"/>
            <a:ext cx="6324600" cy="4154984"/>
          </a:xfrm>
          <a:prstGeom prst="rect">
            <a:avLst/>
          </a:prstGeom>
        </p:spPr>
        <p:txBody>
          <a:bodyPr wrap="square">
            <a:spAutoFit/>
          </a:bodyPr>
          <a:lstStyle/>
          <a:p>
            <a:r>
              <a:rPr lang="en-US" dirty="0" smtClean="0"/>
              <a:t>        </a:t>
            </a:r>
            <a:r>
              <a:rPr lang="en-US" sz="2400" b="1" dirty="0" smtClean="0"/>
              <a:t>The peace treaty ended the War of 1812 between the US and the United Kingdom of Great Britain and Ireland. </a:t>
            </a:r>
          </a:p>
          <a:p>
            <a:endParaRPr lang="en-US" sz="2400" b="1" dirty="0" smtClean="0"/>
          </a:p>
          <a:p>
            <a:r>
              <a:rPr lang="en-US" sz="2400" b="1" dirty="0" smtClean="0"/>
              <a:t>     The treaty largely restored relations between the two nations to </a:t>
            </a:r>
            <a:r>
              <a:rPr lang="en-US" sz="2400" b="1" i="1" dirty="0" smtClean="0"/>
              <a:t>status quo ante bellum</a:t>
            </a:r>
            <a:r>
              <a:rPr lang="en-US" sz="2400" b="1" dirty="0" smtClean="0"/>
              <a:t>. </a:t>
            </a:r>
          </a:p>
          <a:p>
            <a:endParaRPr lang="en-US" sz="2400" b="1" dirty="0" smtClean="0"/>
          </a:p>
          <a:p>
            <a:r>
              <a:rPr lang="en-US" sz="2400" b="1" dirty="0" smtClean="0"/>
              <a:t>       Because of the era's slow communications, it took weeks for news of the peace treaty to reach the United States, and the Battle of New Orleans was fought after it was signed.</a:t>
            </a:r>
            <a:endParaRPr lang="en-US" sz="2400" b="1"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00400" y="1981200"/>
            <a:ext cx="2678940" cy="1569660"/>
          </a:xfrm>
          <a:prstGeom prst="rect">
            <a:avLst/>
          </a:prstGeom>
          <a:solidFill>
            <a:schemeClr val="accent6">
              <a:lumMod val="40000"/>
              <a:lumOff val="60000"/>
            </a:schemeClr>
          </a:solidFill>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n-US" sz="9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1815</a:t>
            </a:r>
            <a:endParaRPr lang="en-US" sz="9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File:Secret Journal of the Hartford Convention.jpg">
            <a:hlinkClick r:id="rId2"/>
          </p:cNvPr>
          <p:cNvPicPr>
            <a:picLocks noChangeAspect="1" noChangeArrowheads="1"/>
          </p:cNvPicPr>
          <p:nvPr/>
        </p:nvPicPr>
        <p:blipFill>
          <a:blip r:embed="rId3" cstate="print"/>
          <a:srcRect/>
          <a:stretch>
            <a:fillRect/>
          </a:stretch>
        </p:blipFill>
        <p:spPr bwMode="auto">
          <a:xfrm>
            <a:off x="3810000" y="0"/>
            <a:ext cx="5334001" cy="6858000"/>
          </a:xfrm>
          <a:prstGeom prst="rect">
            <a:avLst/>
          </a:prstGeom>
          <a:noFill/>
        </p:spPr>
      </p:pic>
      <p:sp>
        <p:nvSpPr>
          <p:cNvPr id="3" name="Rectangle 2"/>
          <p:cNvSpPr/>
          <p:nvPr/>
        </p:nvSpPr>
        <p:spPr>
          <a:xfrm>
            <a:off x="1676400" y="228600"/>
            <a:ext cx="5953297" cy="923330"/>
          </a:xfrm>
          <a:prstGeom prst="rect">
            <a:avLst/>
          </a:prstGeom>
          <a:solidFill>
            <a:schemeClr val="accent3"/>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Hartford Convention</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4"/>
          <p:cNvSpPr/>
          <p:nvPr/>
        </p:nvSpPr>
        <p:spPr>
          <a:xfrm>
            <a:off x="304800" y="1219200"/>
            <a:ext cx="3581400" cy="2246769"/>
          </a:xfrm>
          <a:prstGeom prst="rect">
            <a:avLst/>
          </a:prstGeom>
        </p:spPr>
        <p:txBody>
          <a:bodyPr wrap="square">
            <a:spAutoFit/>
          </a:bodyPr>
          <a:lstStyle/>
          <a:p>
            <a:r>
              <a:rPr lang="en-US" sz="2000" b="1" dirty="0" smtClean="0"/>
              <a:t>15 Dec 1814 – 4 Jan 1815 </a:t>
            </a:r>
          </a:p>
          <a:p>
            <a:endParaRPr lang="en-US" sz="2000" b="1" dirty="0" smtClean="0"/>
          </a:p>
          <a:p>
            <a:r>
              <a:rPr lang="en-US" sz="2000" b="1" dirty="0" smtClean="0"/>
              <a:t>During the War of 1812 </a:t>
            </a:r>
          </a:p>
          <a:p>
            <a:r>
              <a:rPr lang="en-US" sz="2000" b="1" dirty="0" smtClean="0"/>
              <a:t>New England's opposition to the war reached the point where secession from the United States was discussed.</a:t>
            </a:r>
            <a:endParaRPr lang="en-US" sz="2000" b="1" dirty="0"/>
          </a:p>
        </p:txBody>
      </p:sp>
      <p:pic>
        <p:nvPicPr>
          <p:cNvPr id="31748" name="Picture 4" descr="http://upload.wikimedia.org/wikipedia/commons/thumb/2/26/George_Cabot.jpg/200px-George_Cabot.jpg">
            <a:hlinkClick r:id="rId4" tooltip="George Cabot"/>
          </p:cNvPr>
          <p:cNvPicPr>
            <a:picLocks noChangeAspect="1" noChangeArrowheads="1"/>
          </p:cNvPicPr>
          <p:nvPr/>
        </p:nvPicPr>
        <p:blipFill>
          <a:blip r:embed="rId5" cstate="print"/>
          <a:srcRect/>
          <a:stretch>
            <a:fillRect/>
          </a:stretch>
        </p:blipFill>
        <p:spPr bwMode="auto">
          <a:xfrm>
            <a:off x="228600" y="3886200"/>
            <a:ext cx="2209800" cy="2762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457200" y="5638800"/>
            <a:ext cx="1981200" cy="923330"/>
          </a:xfrm>
          <a:prstGeom prst="rect">
            <a:avLst/>
          </a:prstGeom>
        </p:spPr>
        <p:txBody>
          <a:bodyPr wrap="square">
            <a:spAutoFit/>
          </a:bodyPr>
          <a:lstStyle/>
          <a:p>
            <a:r>
              <a:rPr lang="en-US" b="1" dirty="0" smtClean="0"/>
              <a:t>George Cabot </a:t>
            </a:r>
          </a:p>
          <a:p>
            <a:r>
              <a:rPr lang="en-US" b="1" dirty="0" smtClean="0"/>
              <a:t>3 Dec 1752 –</a:t>
            </a:r>
          </a:p>
          <a:p>
            <a:r>
              <a:rPr lang="en-US" b="1" dirty="0" smtClean="0"/>
              <a:t> 18 Apr 1823</a:t>
            </a:r>
            <a:endParaRPr lang="en-US" b="1"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228600"/>
            <a:ext cx="7622664"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Battle of New Orleans</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Rectangle 3"/>
          <p:cNvSpPr/>
          <p:nvPr/>
        </p:nvSpPr>
        <p:spPr>
          <a:xfrm>
            <a:off x="4343400" y="1600200"/>
            <a:ext cx="4572000" cy="3785652"/>
          </a:xfrm>
          <a:prstGeom prst="rect">
            <a:avLst/>
          </a:prstGeom>
        </p:spPr>
        <p:txBody>
          <a:bodyPr>
            <a:spAutoFit/>
          </a:bodyPr>
          <a:lstStyle/>
          <a:p>
            <a:r>
              <a:rPr lang="en-US" sz="2400" b="1" dirty="0" smtClean="0"/>
              <a:t>         8 Jan 1815  the final major battle of the War of 1812.</a:t>
            </a:r>
            <a:endParaRPr lang="en-US" sz="2400" b="1" baseline="30000" dirty="0" smtClean="0"/>
          </a:p>
          <a:p>
            <a:endParaRPr lang="en-US" sz="2400" b="1" dirty="0" smtClean="0"/>
          </a:p>
          <a:p>
            <a:r>
              <a:rPr lang="en-US" sz="2400" b="1" dirty="0" smtClean="0"/>
              <a:t>       American forces, commanded by Major General Andrew Jackson, defeated an invading British Army intent on seizing New Orleans and the vast territory the United States had acquired with the Louisiana Purchase.</a:t>
            </a:r>
            <a:endParaRPr lang="en-US" sz="2400" b="1"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File:Battle of New Orleans 1815.jpg">
            <a:hlinkClick r:id="rId2"/>
          </p:cNvPr>
          <p:cNvPicPr>
            <a:picLocks noChangeAspect="1" noChangeArrowheads="1"/>
          </p:cNvPicPr>
          <p:nvPr/>
        </p:nvPicPr>
        <p:blipFill>
          <a:blip r:embed="rId3" cstate="print"/>
          <a:srcRect/>
          <a:stretch>
            <a:fillRect/>
          </a:stretch>
        </p:blipFill>
        <p:spPr bwMode="auto">
          <a:xfrm>
            <a:off x="0" y="0"/>
            <a:ext cx="9100144" cy="6858000"/>
          </a:xfrm>
          <a:prstGeom prst="rect">
            <a:avLst/>
          </a:prstGeom>
          <a:noFill/>
        </p:spPr>
      </p:pic>
      <p:sp>
        <p:nvSpPr>
          <p:cNvPr id="3" name="Rectangle 2"/>
          <p:cNvSpPr/>
          <p:nvPr/>
        </p:nvSpPr>
        <p:spPr>
          <a:xfrm>
            <a:off x="3048000" y="6324600"/>
            <a:ext cx="5715000" cy="36933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b="1" dirty="0" smtClean="0"/>
              <a:t>The battlefield at Chalmette Plantation on 8 Jan 1815</a:t>
            </a:r>
            <a:endParaRPr lang="en-US" b="1"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28600"/>
            <a:ext cx="7622664"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Battle of New Orleans</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3" name="Battle_of_New_Orleans_In_1814_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0" y="1143000"/>
            <a:ext cx="9144000" cy="5715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ile:Henry Clay.JPG">
            <a:hlinkClick r:id="rId2"/>
          </p:cNvPr>
          <p:cNvPicPr>
            <a:picLocks noChangeAspect="1" noChangeArrowheads="1"/>
          </p:cNvPicPr>
          <p:nvPr/>
        </p:nvPicPr>
        <p:blipFill>
          <a:blip r:embed="rId3" cstate="print"/>
          <a:srcRect/>
          <a:stretch>
            <a:fillRect/>
          </a:stretch>
        </p:blipFill>
        <p:spPr bwMode="auto">
          <a:xfrm>
            <a:off x="5867400" y="838200"/>
            <a:ext cx="2937263" cy="3581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p:cNvSpPr/>
          <p:nvPr/>
        </p:nvSpPr>
        <p:spPr>
          <a:xfrm>
            <a:off x="914400" y="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Rectangle 3"/>
          <p:cNvSpPr/>
          <p:nvPr/>
        </p:nvSpPr>
        <p:spPr>
          <a:xfrm>
            <a:off x="533400" y="1143000"/>
            <a:ext cx="4377993" cy="830997"/>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War Hawks </a:t>
            </a:r>
            <a:endParaRPr lang="en-US" sz="4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Rectangle 5"/>
          <p:cNvSpPr/>
          <p:nvPr/>
        </p:nvSpPr>
        <p:spPr>
          <a:xfrm>
            <a:off x="6096000" y="3124200"/>
            <a:ext cx="2359557" cy="1200329"/>
          </a:xfrm>
          <a:prstGeom prst="rect">
            <a:avLst/>
          </a:prstGeom>
          <a:noFill/>
        </p:spPr>
        <p:style>
          <a:lnRef idx="2">
            <a:schemeClr val="accent5"/>
          </a:lnRef>
          <a:fillRef idx="1">
            <a:schemeClr val="lt1"/>
          </a:fillRef>
          <a:effectRef idx="0">
            <a:schemeClr val="accent5"/>
          </a:effectRef>
          <a:fontRef idx="minor">
            <a:schemeClr val="dk1"/>
          </a:fontRef>
        </p:style>
        <p:txBody>
          <a:bodyPr wrap="none">
            <a:spAutoFit/>
          </a:bodyPr>
          <a:lstStyle/>
          <a:p>
            <a:r>
              <a:rPr lang="en-US" b="1" dirty="0" smtClean="0">
                <a:solidFill>
                  <a:schemeClr val="tx1"/>
                </a:solidFill>
              </a:rPr>
              <a:t>Henry Clay, Sr.</a:t>
            </a:r>
            <a:r>
              <a:rPr lang="en-US" dirty="0" smtClean="0">
                <a:solidFill>
                  <a:schemeClr val="tx1"/>
                </a:solidFill>
              </a:rPr>
              <a:t> </a:t>
            </a:r>
          </a:p>
          <a:p>
            <a:r>
              <a:rPr lang="en-US" b="1" dirty="0" smtClean="0">
                <a:solidFill>
                  <a:schemeClr val="tx1"/>
                </a:solidFill>
              </a:rPr>
              <a:t>"Great Compromiser," </a:t>
            </a:r>
          </a:p>
          <a:p>
            <a:r>
              <a:rPr lang="en-US" b="1" dirty="0" smtClean="0">
                <a:solidFill>
                  <a:schemeClr val="tx1"/>
                </a:solidFill>
              </a:rPr>
              <a:t> 12 Apr 1777 –</a:t>
            </a:r>
          </a:p>
          <a:p>
            <a:r>
              <a:rPr lang="en-US" b="1" dirty="0" smtClean="0">
                <a:solidFill>
                  <a:schemeClr val="tx1"/>
                </a:solidFill>
              </a:rPr>
              <a:t>29 Jun 1852</a:t>
            </a:r>
            <a:endParaRPr lang="en-US" b="1" dirty="0">
              <a:solidFill>
                <a:schemeClr val="tx1"/>
              </a:solidFill>
            </a:endParaRPr>
          </a:p>
        </p:txBody>
      </p:sp>
      <p:sp>
        <p:nvSpPr>
          <p:cNvPr id="7" name="Rectangle 6"/>
          <p:cNvSpPr/>
          <p:nvPr/>
        </p:nvSpPr>
        <p:spPr>
          <a:xfrm>
            <a:off x="533400" y="2362200"/>
            <a:ext cx="5120825" cy="707886"/>
          </a:xfrm>
          <a:prstGeom prst="rect">
            <a:avLst/>
          </a:prstGeom>
          <a:solidFill>
            <a:srgbClr val="FF0000"/>
          </a:solidFill>
        </p:spPr>
        <p:style>
          <a:lnRef idx="2">
            <a:schemeClr val="accent2"/>
          </a:lnRef>
          <a:fillRef idx="1">
            <a:schemeClr val="lt1"/>
          </a:fillRef>
          <a:effectRef idx="0">
            <a:schemeClr val="accent2"/>
          </a:effectRef>
          <a:fontRef idx="minor">
            <a:schemeClr val="dk1"/>
          </a:fontRef>
        </p:style>
        <p:txBody>
          <a:bodyPr wrap="none">
            <a:spAutoFit/>
          </a:bodyPr>
          <a:lstStyle/>
          <a:p>
            <a:r>
              <a:rPr lang="en-US" sz="2000" b="1" dirty="0" smtClean="0"/>
              <a:t>The War Hawks were Democratic-Republicans </a:t>
            </a:r>
          </a:p>
          <a:p>
            <a:r>
              <a:rPr lang="en-US" sz="2000" b="1" dirty="0" smtClean="0"/>
              <a:t>primarily from southern and western states.</a:t>
            </a:r>
            <a:endParaRPr lang="en-US" sz="2000" b="1" dirty="0"/>
          </a:p>
        </p:txBody>
      </p:sp>
      <p:pic>
        <p:nvPicPr>
          <p:cNvPr id="25604" name="Picture 4" descr="http://upload.wikimedia.org/wikipedia/commons/thumb/5/5b/John_C_Calhoun-.jpg/225px-John_C_Calhoun-.jpg">
            <a:hlinkClick r:id="rId4" tooltip="John C. Calhoun"/>
          </p:cNvPr>
          <p:cNvPicPr>
            <a:picLocks noChangeAspect="1" noChangeArrowheads="1"/>
          </p:cNvPicPr>
          <p:nvPr/>
        </p:nvPicPr>
        <p:blipFill>
          <a:blip r:embed="rId5" cstate="print"/>
          <a:srcRect/>
          <a:stretch>
            <a:fillRect/>
          </a:stretch>
        </p:blipFill>
        <p:spPr bwMode="auto">
          <a:xfrm>
            <a:off x="304800" y="3236976"/>
            <a:ext cx="2743200" cy="33162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457200" y="5181600"/>
            <a:ext cx="2388603" cy="923330"/>
          </a:xfrm>
          <a:prstGeom prst="rect">
            <a:avLst/>
          </a:prstGeom>
        </p:spPr>
        <p:txBody>
          <a:bodyPr wrap="none">
            <a:spAutoFit/>
          </a:bodyPr>
          <a:lstStyle/>
          <a:p>
            <a:r>
              <a:rPr lang="en-US" b="1" dirty="0" smtClean="0"/>
              <a:t>John Caldwell Calhoun</a:t>
            </a:r>
            <a:r>
              <a:rPr lang="en-US" dirty="0" smtClean="0"/>
              <a:t> </a:t>
            </a:r>
          </a:p>
          <a:p>
            <a:r>
              <a:rPr lang="en-US" dirty="0" smtClean="0"/>
              <a:t>18 Mar 1782 – </a:t>
            </a:r>
          </a:p>
          <a:p>
            <a:r>
              <a:rPr lang="en-US" dirty="0" smtClean="0"/>
              <a:t>31 Mar 1850</a:t>
            </a:r>
            <a:endParaRPr lang="en-US" dirty="0"/>
          </a:p>
        </p:txBody>
      </p:sp>
      <p:pic>
        <p:nvPicPr>
          <p:cNvPr id="25606" name="Picture 6" descr="http://www.battleoflakeerieart.com/images/big.jpg"/>
          <p:cNvPicPr>
            <a:picLocks noChangeAspect="1" noChangeArrowheads="1"/>
          </p:cNvPicPr>
          <p:nvPr/>
        </p:nvPicPr>
        <p:blipFill>
          <a:blip r:embed="rId6" cstate="print"/>
          <a:srcRect/>
          <a:stretch>
            <a:fillRect/>
          </a:stretch>
        </p:blipFill>
        <p:spPr bwMode="auto">
          <a:xfrm>
            <a:off x="3352800" y="4648200"/>
            <a:ext cx="5265184" cy="19812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faculty.umf.maine.edu/walter.sargent/public.www/web%20233/war-of-1812-cartoon.jpg"/>
          <p:cNvPicPr>
            <a:picLocks noChangeAspect="1" noChangeArrowheads="1"/>
          </p:cNvPicPr>
          <p:nvPr/>
        </p:nvPicPr>
        <p:blipFill>
          <a:blip r:embed="rId2" cstate="print"/>
          <a:srcRect/>
          <a:stretch>
            <a:fillRect/>
          </a:stretch>
        </p:blipFill>
        <p:spPr bwMode="auto">
          <a:xfrm>
            <a:off x="0" y="0"/>
            <a:ext cx="9199416" cy="6858000"/>
          </a:xfrm>
          <a:prstGeom prst="rect">
            <a:avLst/>
          </a:prstGeom>
          <a:noFill/>
        </p:spPr>
      </p:pic>
      <p:sp>
        <p:nvSpPr>
          <p:cNvPr id="3" name="Rectangle 2"/>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Rectangle 3"/>
          <p:cNvSpPr/>
          <p:nvPr/>
        </p:nvSpPr>
        <p:spPr>
          <a:xfrm>
            <a:off x="2971800" y="1143000"/>
            <a:ext cx="4423711" cy="769441"/>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Orders in Council </a:t>
            </a:r>
            <a:endParaRPr 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Rectangle 4"/>
          <p:cNvSpPr/>
          <p:nvPr/>
        </p:nvSpPr>
        <p:spPr>
          <a:xfrm>
            <a:off x="381000" y="1295400"/>
            <a:ext cx="4572000" cy="2123658"/>
          </a:xfrm>
          <a:prstGeom prst="rect">
            <a:avLst/>
          </a:prstGeom>
        </p:spPr>
        <p:txBody>
          <a:bodyPr>
            <a:spAutoFit/>
          </a:bodyPr>
          <a:lstStyle/>
          <a:p>
            <a:r>
              <a:rPr lang="en-US" sz="2400" b="1" dirty="0" smtClean="0"/>
              <a:t>11 Nov 1807  </a:t>
            </a:r>
          </a:p>
          <a:p>
            <a:endParaRPr lang="en-US" sz="2400" b="1" dirty="0" smtClean="0"/>
          </a:p>
          <a:p>
            <a:r>
              <a:rPr lang="en-US" sz="2400" b="1" dirty="0" smtClean="0"/>
              <a:t>        </a:t>
            </a:r>
            <a:r>
              <a:rPr lang="en-US" sz="2000" b="1" dirty="0" smtClean="0"/>
              <a:t>Great Britain  forbade French trade with the United Kingdom, its allies, or neutrals, and instructed the Royal Navy to blockade French and allied ports.</a:t>
            </a:r>
            <a:endParaRPr lang="en-US" sz="2000" b="1" dirty="0"/>
          </a:p>
        </p:txBody>
      </p:sp>
      <p:sp>
        <p:nvSpPr>
          <p:cNvPr id="6" name="Rectangle 5"/>
          <p:cNvSpPr/>
          <p:nvPr/>
        </p:nvSpPr>
        <p:spPr>
          <a:xfrm>
            <a:off x="5486400" y="3276600"/>
            <a:ext cx="3276600" cy="2554545"/>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r>
              <a:rPr lang="en-US" sz="2000" b="1" dirty="0" smtClean="0"/>
              <a:t>        </a:t>
            </a:r>
            <a:r>
              <a:rPr lang="en-US" sz="2000" b="1" dirty="0" smtClean="0">
                <a:solidFill>
                  <a:schemeClr val="tx1"/>
                </a:solidFill>
              </a:rPr>
              <a:t>On June 16, 1812, two days before the United States declaration of war, Lord </a:t>
            </a:r>
            <a:r>
              <a:rPr lang="en-US" sz="2000" b="1" dirty="0" err="1" smtClean="0">
                <a:solidFill>
                  <a:schemeClr val="tx1"/>
                </a:solidFill>
              </a:rPr>
              <a:t>Castlereagh</a:t>
            </a:r>
            <a:r>
              <a:rPr lang="en-US" sz="2000" b="1" dirty="0" smtClean="0">
                <a:solidFill>
                  <a:schemeClr val="tx1"/>
                </a:solidFill>
              </a:rPr>
              <a:t>, the Secretary of State for Foreign Affairs announced in Parliament that the Order in Council would be suspended.</a:t>
            </a:r>
            <a:endParaRPr lang="en-US" sz="2000" b="1" dirty="0">
              <a:solidFill>
                <a:schemeClr val="tx1"/>
              </a:solidFill>
            </a:endParaRPr>
          </a:p>
        </p:txBody>
      </p:sp>
      <p:pic>
        <p:nvPicPr>
          <p:cNvPr id="29698" name="Picture 2" descr="http://upload.wikimedia.org/wikipedia/commons/thumb/8/80/Robert_Stewart%2C_Viscount_Castlereagh.PNG/200px-Robert_Stewart%2C_Viscount_Castlereagh.PNG">
            <a:hlinkClick r:id="rId2" tooltip="Robert Stewart, Viscount Castlereagh"/>
          </p:cNvPr>
          <p:cNvPicPr>
            <a:picLocks noChangeAspect="1" noChangeArrowheads="1"/>
          </p:cNvPicPr>
          <p:nvPr/>
        </p:nvPicPr>
        <p:blipFill>
          <a:blip r:embed="rId3" cstate="print"/>
          <a:srcRect/>
          <a:stretch>
            <a:fillRect/>
          </a:stretch>
        </p:blipFill>
        <p:spPr bwMode="auto">
          <a:xfrm>
            <a:off x="228600" y="3641536"/>
            <a:ext cx="2667000" cy="298786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8" name="Rectangle 7"/>
          <p:cNvSpPr/>
          <p:nvPr/>
        </p:nvSpPr>
        <p:spPr>
          <a:xfrm>
            <a:off x="152400" y="5638800"/>
            <a:ext cx="2717411" cy="923330"/>
          </a:xfrm>
          <a:prstGeom prst="rect">
            <a:avLst/>
          </a:prstGeom>
        </p:spPr>
        <p:txBody>
          <a:bodyPr wrap="none">
            <a:spAutoFit/>
          </a:bodyPr>
          <a:lstStyle/>
          <a:p>
            <a:r>
              <a:rPr lang="en-US" b="1" dirty="0" smtClean="0"/>
              <a:t>Robert Stewart </a:t>
            </a:r>
          </a:p>
          <a:p>
            <a:r>
              <a:rPr lang="en-US" b="1" dirty="0" smtClean="0"/>
              <a:t> (Lord </a:t>
            </a:r>
            <a:r>
              <a:rPr lang="en-US" b="1" dirty="0" err="1" smtClean="0"/>
              <a:t>Castlereagh</a:t>
            </a:r>
            <a:r>
              <a:rPr lang="en-US" b="1" dirty="0" smtClean="0"/>
              <a:t>)</a:t>
            </a:r>
          </a:p>
          <a:p>
            <a:r>
              <a:rPr lang="en-US" b="1" dirty="0" smtClean="0"/>
              <a:t>18 Jun 1769 – 12 Aug 1822</a:t>
            </a:r>
            <a:endParaRPr lang="en-US"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3" name="Causes_of_the_War_of_1812_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0" y="1066800"/>
            <a:ext cx="9144000" cy="5791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3019">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uppercanadahistory.ca/1812/18123p3c.jpg"/>
          <p:cNvPicPr>
            <a:picLocks noChangeAspect="1" noChangeArrowheads="1"/>
          </p:cNvPicPr>
          <p:nvPr/>
        </p:nvPicPr>
        <p:blipFill>
          <a:blip r:embed="rId2" cstate="print"/>
          <a:srcRect/>
          <a:stretch>
            <a:fillRect/>
          </a:stretch>
        </p:blipFill>
        <p:spPr bwMode="auto">
          <a:xfrm>
            <a:off x="0" y="0"/>
            <a:ext cx="9194378" cy="6858000"/>
          </a:xfrm>
          <a:prstGeom prst="rect">
            <a:avLst/>
          </a:prstGeom>
          <a:noFill/>
        </p:spPr>
      </p:pic>
      <p:sp>
        <p:nvSpPr>
          <p:cNvPr id="378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5"/>
          <p:cNvSpPr/>
          <p:nvPr/>
        </p:nvSpPr>
        <p:spPr>
          <a:xfrm>
            <a:off x="1295400" y="1143000"/>
            <a:ext cx="6674841" cy="923330"/>
          </a:xfrm>
          <a:prstGeom prst="rect">
            <a:avLst/>
          </a:prstGeom>
          <a:noFill/>
        </p:spPr>
        <p:txBody>
          <a:bodyPr wrap="none" lIns="91440" tIns="45720" rIns="91440" bIns="45720">
            <a:spAutoFit/>
          </a:bodyPr>
          <a:lstStyle/>
          <a:p>
            <a:pPr algn="ctr"/>
            <a:r>
              <a:rPr lang="en-US" sz="5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Iroquois World in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52600" y="228600"/>
            <a:ext cx="5493620" cy="923330"/>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Declaration of war</a:t>
            </a:r>
            <a:endParaRPr lang="en-US"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Rectangle 3"/>
          <p:cNvSpPr/>
          <p:nvPr/>
        </p:nvSpPr>
        <p:spPr>
          <a:xfrm>
            <a:off x="4267200" y="1371600"/>
            <a:ext cx="4572000" cy="2308324"/>
          </a:xfrm>
          <a:prstGeom prst="rect">
            <a:avLst/>
          </a:prstGeom>
          <a:noFill/>
        </p:spPr>
        <p:style>
          <a:lnRef idx="2">
            <a:schemeClr val="accent4"/>
          </a:lnRef>
          <a:fillRef idx="1">
            <a:schemeClr val="lt1"/>
          </a:fillRef>
          <a:effectRef idx="0">
            <a:schemeClr val="accent4"/>
          </a:effectRef>
          <a:fontRef idx="minor">
            <a:schemeClr val="dk1"/>
          </a:fontRef>
        </p:style>
        <p:txBody>
          <a:bodyPr>
            <a:spAutoFit/>
          </a:bodyPr>
          <a:lstStyle/>
          <a:p>
            <a:r>
              <a:rPr lang="en-US" sz="2400" b="1" dirty="0" smtClean="0"/>
              <a:t>       1 Jun 1812, President James Madison sent a message to the U.S. Congress, recounting American grievances against Great Britain, though not specifically calling for a declaration of war.</a:t>
            </a:r>
            <a:endParaRPr lang="en-US" sz="2400" b="1" dirty="0"/>
          </a:p>
        </p:txBody>
      </p:sp>
      <p:sp>
        <p:nvSpPr>
          <p:cNvPr id="5" name="Rectangle 4"/>
          <p:cNvSpPr/>
          <p:nvPr/>
        </p:nvSpPr>
        <p:spPr>
          <a:xfrm>
            <a:off x="228600" y="2971800"/>
            <a:ext cx="3810000" cy="1323439"/>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smtClean="0"/>
              <a:t>The House of Representatives quickly voted (79 to 49) for a declaration of war, and the Senate agreed by 19 to 13.</a:t>
            </a:r>
            <a:endParaRPr lang="en-US" sz="20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1812map"/>
          <p:cNvPicPr>
            <a:picLocks noChangeAspect="1" noChangeArrowheads="1"/>
          </p:cNvPicPr>
          <p:nvPr/>
        </p:nvPicPr>
        <p:blipFill>
          <a:blip r:embed="rId2" cstate="print"/>
          <a:srcRect/>
          <a:stretch>
            <a:fillRect/>
          </a:stretch>
        </p:blipFill>
        <p:spPr bwMode="auto">
          <a:xfrm>
            <a:off x="0" y="-1"/>
            <a:ext cx="9144000" cy="684146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sal.ponypost359.org/flagfiles/us-1812.gif"/>
          <p:cNvPicPr>
            <a:picLocks noChangeAspect="1" noChangeArrowheads="1"/>
          </p:cNvPicPr>
          <p:nvPr/>
        </p:nvPicPr>
        <p:blipFill>
          <a:blip r:embed="rId2" cstate="print"/>
          <a:srcRect/>
          <a:stretch>
            <a:fillRect/>
          </a:stretch>
        </p:blipFill>
        <p:spPr bwMode="auto">
          <a:xfrm>
            <a:off x="304800" y="2667000"/>
            <a:ext cx="2866822" cy="1600199"/>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533400" y="2133600"/>
            <a:ext cx="2459135" cy="369332"/>
          </a:xfrm>
          <a:prstGeom prst="rect">
            <a:avLst/>
          </a:prstGeom>
          <a:solidFill>
            <a:schemeClr val="tx2">
              <a:lumMod val="20000"/>
              <a:lumOff val="80000"/>
            </a:schemeClr>
          </a:solidFill>
        </p:spPr>
        <p:style>
          <a:lnRef idx="2">
            <a:schemeClr val="accent2"/>
          </a:lnRef>
          <a:fillRef idx="1">
            <a:schemeClr val="lt1"/>
          </a:fillRef>
          <a:effectRef idx="0">
            <a:schemeClr val="accent2"/>
          </a:effectRef>
          <a:fontRef idx="minor">
            <a:schemeClr val="dk1"/>
          </a:fontRef>
        </p:style>
        <p:txBody>
          <a:bodyPr wrap="none">
            <a:spAutoFit/>
          </a:bodyPr>
          <a:lstStyle/>
          <a:p>
            <a:r>
              <a:rPr lang="en-US" b="1" dirty="0" smtClean="0"/>
              <a:t>Fort McHenry Flag 1812</a:t>
            </a:r>
            <a:endParaRPr lang="en-US" b="1" dirty="0"/>
          </a:p>
        </p:txBody>
      </p:sp>
      <p:pic>
        <p:nvPicPr>
          <p:cNvPr id="39940" name="Picture 4" descr="File:Flag of the United Kingdom.svg">
            <a:hlinkClick r:id="rId3"/>
          </p:cNvPr>
          <p:cNvPicPr>
            <a:picLocks noChangeAspect="1" noChangeArrowheads="1"/>
          </p:cNvPicPr>
          <p:nvPr/>
        </p:nvPicPr>
        <p:blipFill>
          <a:blip r:embed="rId4" cstate="print"/>
          <a:srcRect/>
          <a:stretch>
            <a:fillRect/>
          </a:stretch>
        </p:blipFill>
        <p:spPr bwMode="auto">
          <a:xfrm>
            <a:off x="5943600" y="1447800"/>
            <a:ext cx="2743200" cy="1447800"/>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6553200" y="3200400"/>
            <a:ext cx="1730987" cy="369332"/>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wrap="none">
            <a:spAutoFit/>
          </a:bodyPr>
          <a:lstStyle/>
          <a:p>
            <a:r>
              <a:rPr lang="en-US" b="1" dirty="0" smtClean="0"/>
              <a:t>United Kingdom</a:t>
            </a:r>
            <a:endParaRPr lang="en-US" dirty="0"/>
          </a:p>
        </p:txBody>
      </p:sp>
      <p:sp>
        <p:nvSpPr>
          <p:cNvPr id="6" name="Rectangle 5"/>
          <p:cNvSpPr/>
          <p:nvPr/>
        </p:nvSpPr>
        <p:spPr>
          <a:xfrm>
            <a:off x="2491927" y="152400"/>
            <a:ext cx="3686266" cy="92333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War of 1812</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7" name="Rectangle 6"/>
          <p:cNvSpPr/>
          <p:nvPr/>
        </p:nvSpPr>
        <p:spPr>
          <a:xfrm>
            <a:off x="457200" y="4648200"/>
            <a:ext cx="1828800" cy="1384995"/>
          </a:xfrm>
          <a:prstGeom prst="rect">
            <a:avLst/>
          </a:prstGeom>
          <a:noFill/>
        </p:spPr>
        <p:style>
          <a:lnRef idx="2">
            <a:schemeClr val="accent5"/>
          </a:lnRef>
          <a:fillRef idx="1">
            <a:schemeClr val="lt1"/>
          </a:fillRef>
          <a:effectRef idx="0">
            <a:schemeClr val="accent5"/>
          </a:effectRef>
          <a:fontRef idx="minor">
            <a:schemeClr val="dk1"/>
          </a:fontRef>
        </p:style>
        <p:txBody>
          <a:bodyPr wrap="square">
            <a:spAutoFit/>
          </a:bodyPr>
          <a:lstStyle/>
          <a:p>
            <a:r>
              <a:rPr lang="en-US" sz="2800" dirty="0" smtClean="0">
                <a:solidFill>
                  <a:srgbClr val="FF0000"/>
                </a:solidFill>
              </a:rPr>
              <a:t>Choctaw</a:t>
            </a:r>
            <a:br>
              <a:rPr lang="en-US" sz="2800" dirty="0" smtClean="0">
                <a:solidFill>
                  <a:srgbClr val="FF0000"/>
                </a:solidFill>
              </a:rPr>
            </a:br>
            <a:r>
              <a:rPr lang="en-US" sz="2800" dirty="0" smtClean="0">
                <a:solidFill>
                  <a:srgbClr val="FF0000"/>
                </a:solidFill>
              </a:rPr>
              <a:t>Cherokee</a:t>
            </a:r>
            <a:br>
              <a:rPr lang="en-US" sz="2800" dirty="0" smtClean="0">
                <a:solidFill>
                  <a:srgbClr val="FF0000"/>
                </a:solidFill>
              </a:rPr>
            </a:br>
            <a:r>
              <a:rPr lang="en-US" sz="2800" dirty="0" smtClean="0">
                <a:solidFill>
                  <a:srgbClr val="FF0000"/>
                </a:solidFill>
              </a:rPr>
              <a:t>Creek allies</a:t>
            </a:r>
            <a:endParaRPr lang="en-US" sz="2800" dirty="0">
              <a:solidFill>
                <a:srgbClr val="FF0000"/>
              </a:solidFill>
            </a:endParaRPr>
          </a:p>
        </p:txBody>
      </p:sp>
      <p:sp>
        <p:nvSpPr>
          <p:cNvPr id="39941" name="Rectangle 5"/>
          <p:cNvSpPr>
            <a:spLocks noChangeArrowheads="1"/>
          </p:cNvSpPr>
          <p:nvPr/>
        </p:nvSpPr>
        <p:spPr bwMode="auto">
          <a:xfrm flipH="1">
            <a:off x="5486400" y="3505200"/>
            <a:ext cx="3505200"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Arial" pitchFamily="34" charset="0"/>
                <a:cs typeface="Arial" pitchFamily="34" charset="0"/>
              </a:rPr>
              <a:t>Shawnee</a:t>
            </a:r>
            <a:br>
              <a:rPr kumimoji="0" lang="en-US" sz="2000" b="1" i="0" u="none" strike="noStrike" cap="none" normalizeH="0" baseline="0" dirty="0" smtClean="0">
                <a:ln>
                  <a:noFill/>
                </a:ln>
                <a:effectLst/>
                <a:latin typeface="Arial" pitchFamily="34" charset="0"/>
                <a:cs typeface="Arial" pitchFamily="34" charset="0"/>
              </a:rPr>
            </a:br>
            <a:r>
              <a:rPr kumimoji="0" lang="en-US" sz="2000" b="1" i="0" u="none" strike="noStrike" cap="none" normalizeH="0" baseline="0" dirty="0" smtClean="0">
                <a:ln>
                  <a:noFill/>
                </a:ln>
                <a:effectLst/>
                <a:latin typeface="Arial" pitchFamily="34" charset="0"/>
                <a:cs typeface="Arial" pitchFamily="34" charset="0"/>
              </a:rPr>
              <a:t>Creek Red Sticks</a:t>
            </a:r>
            <a:br>
              <a:rPr kumimoji="0" lang="en-US" sz="2000" b="1" i="0" u="none" strike="noStrike" cap="none" normalizeH="0" baseline="0" dirty="0" smtClean="0">
                <a:ln>
                  <a:noFill/>
                </a:ln>
                <a:effectLst/>
                <a:latin typeface="Arial" pitchFamily="34" charset="0"/>
                <a:cs typeface="Arial" pitchFamily="34" charset="0"/>
              </a:rPr>
            </a:br>
            <a:r>
              <a:rPr kumimoji="0" lang="en-US" sz="2000" b="1" i="0" u="none" strike="noStrike" cap="none" normalizeH="0" baseline="0" dirty="0" err="1" smtClean="0">
                <a:ln>
                  <a:noFill/>
                </a:ln>
                <a:effectLst/>
                <a:latin typeface="Arial" pitchFamily="34" charset="0"/>
                <a:cs typeface="Arial" pitchFamily="34" charset="0"/>
              </a:rPr>
              <a:t>Ojibway</a:t>
            </a:r>
            <a:r>
              <a:rPr kumimoji="0" lang="en-US" sz="2000" b="1" i="0" u="none" strike="noStrike" cap="none" normalizeH="0" baseline="0" dirty="0" smtClean="0">
                <a:ln>
                  <a:noFill/>
                </a:ln>
                <a:effectLst/>
                <a:latin typeface="Arial" pitchFamily="34" charset="0"/>
                <a:cs typeface="Arial" pitchFamily="34" charset="0"/>
              </a:rPr>
              <a:t/>
            </a:r>
            <a:br>
              <a:rPr kumimoji="0" lang="en-US" sz="2000" b="1" i="0" u="none" strike="noStrike" cap="none" normalizeH="0" baseline="0" dirty="0" smtClean="0">
                <a:ln>
                  <a:noFill/>
                </a:ln>
                <a:effectLst/>
                <a:latin typeface="Arial" pitchFamily="34" charset="0"/>
                <a:cs typeface="Arial" pitchFamily="34" charset="0"/>
              </a:rPr>
            </a:br>
            <a:r>
              <a:rPr kumimoji="0" lang="en-US" sz="2000" b="1" i="0" u="none" strike="noStrike" cap="none" normalizeH="0" baseline="0" dirty="0" smtClean="0">
                <a:ln>
                  <a:noFill/>
                </a:ln>
                <a:effectLst/>
                <a:latin typeface="Arial" pitchFamily="34" charset="0"/>
                <a:cs typeface="Arial" pitchFamily="34" charset="0"/>
              </a:rPr>
              <a:t>Chickamauga</a:t>
            </a:r>
            <a:br>
              <a:rPr kumimoji="0" lang="en-US" sz="2000" b="1" i="0" u="none" strike="noStrike" cap="none" normalizeH="0" baseline="0" dirty="0" smtClean="0">
                <a:ln>
                  <a:noFill/>
                </a:ln>
                <a:effectLst/>
                <a:latin typeface="Arial" pitchFamily="34" charset="0"/>
                <a:cs typeface="Arial" pitchFamily="34" charset="0"/>
              </a:rPr>
            </a:br>
            <a:r>
              <a:rPr kumimoji="0" lang="en-US" sz="2000" b="1" i="0" u="none" strike="noStrike" cap="none" normalizeH="0" baseline="0" dirty="0" smtClean="0">
                <a:ln>
                  <a:noFill/>
                </a:ln>
                <a:effectLst/>
                <a:latin typeface="Arial" pitchFamily="34" charset="0"/>
                <a:cs typeface="Arial" pitchFamily="34" charset="0"/>
              </a:rPr>
              <a:t>Fox</a:t>
            </a:r>
            <a:br>
              <a:rPr kumimoji="0" lang="en-US" sz="2000" b="1" i="0" u="none" strike="noStrike" cap="none" normalizeH="0" baseline="0" dirty="0" smtClean="0">
                <a:ln>
                  <a:noFill/>
                </a:ln>
                <a:effectLst/>
                <a:latin typeface="Arial" pitchFamily="34" charset="0"/>
                <a:cs typeface="Arial" pitchFamily="34" charset="0"/>
              </a:rPr>
            </a:br>
            <a:endParaRPr kumimoji="0" lang="en-US" sz="2000" b="1" i="0" u="none" strike="noStrike" cap="none" normalizeH="0" baseline="0" dirty="0" smtClean="0">
              <a:ln>
                <a:noFill/>
              </a:ln>
              <a:effectLst/>
              <a:latin typeface="Arial" pitchFamily="34" charset="0"/>
              <a:cs typeface="Arial" pitchFamily="34" charset="0"/>
            </a:endParaRPr>
          </a:p>
        </p:txBody>
      </p:sp>
      <p:sp>
        <p:nvSpPr>
          <p:cNvPr id="9" name="Rectangle 8"/>
          <p:cNvSpPr/>
          <p:nvPr/>
        </p:nvSpPr>
        <p:spPr>
          <a:xfrm>
            <a:off x="5257800" y="3505200"/>
            <a:ext cx="2971800" cy="3170099"/>
          </a:xfrm>
          <a:prstGeom prst="rect">
            <a:avLst/>
          </a:prstGeom>
        </p:spPr>
        <p:txBody>
          <a:bodyPr wrap="square">
            <a:spAutoFit/>
          </a:bodyPr>
          <a:lstStyle/>
          <a:p>
            <a:r>
              <a:rPr lang="en-US" sz="2000" b="1" dirty="0" smtClean="0"/>
              <a:t>Iroquois</a:t>
            </a:r>
          </a:p>
          <a:p>
            <a:r>
              <a:rPr lang="en-US" sz="2000" dirty="0" smtClean="0"/>
              <a:t> </a:t>
            </a:r>
            <a:r>
              <a:rPr lang="en-US" sz="2000" b="1" dirty="0" smtClean="0"/>
              <a:t>Miami</a:t>
            </a:r>
            <a:br>
              <a:rPr lang="en-US" sz="2000" b="1" dirty="0" smtClean="0"/>
            </a:br>
            <a:r>
              <a:rPr lang="en-US" sz="2000" b="1" dirty="0" smtClean="0"/>
              <a:t>Mingo</a:t>
            </a:r>
            <a:br>
              <a:rPr lang="en-US" sz="2000" b="1" dirty="0" smtClean="0"/>
            </a:br>
            <a:r>
              <a:rPr lang="en-US" sz="2000" b="1" dirty="0" smtClean="0"/>
              <a:t>Ottawa</a:t>
            </a:r>
            <a:br>
              <a:rPr lang="en-US" sz="2000" b="1" dirty="0" smtClean="0"/>
            </a:br>
            <a:r>
              <a:rPr lang="en-US" sz="2000" b="1" dirty="0" smtClean="0"/>
              <a:t>Kickapoo</a:t>
            </a:r>
            <a:br>
              <a:rPr lang="en-US" sz="2000" b="1" dirty="0" smtClean="0"/>
            </a:br>
            <a:r>
              <a:rPr lang="en-US" sz="2000" b="1" dirty="0" smtClean="0"/>
              <a:t>Delaware (</a:t>
            </a:r>
            <a:r>
              <a:rPr lang="en-US" sz="2000" b="1" dirty="0" err="1" smtClean="0"/>
              <a:t>Lenape</a:t>
            </a:r>
            <a:r>
              <a:rPr lang="en-US" sz="2000" b="1" dirty="0" smtClean="0"/>
              <a:t>)</a:t>
            </a:r>
            <a:br>
              <a:rPr lang="en-US" sz="2000" b="1" dirty="0" smtClean="0"/>
            </a:br>
            <a:r>
              <a:rPr lang="en-US" sz="2000" b="1" dirty="0" err="1" smtClean="0"/>
              <a:t>Mascouten</a:t>
            </a:r>
            <a:r>
              <a:rPr lang="en-US" sz="2000" b="1" dirty="0" smtClean="0"/>
              <a:t/>
            </a:r>
            <a:br>
              <a:rPr lang="en-US" sz="2000" b="1" dirty="0" smtClean="0"/>
            </a:br>
            <a:r>
              <a:rPr lang="en-US" sz="2000" b="1" dirty="0" smtClean="0"/>
              <a:t>Potawatomi</a:t>
            </a:r>
            <a:br>
              <a:rPr lang="en-US" sz="2000" b="1" dirty="0" smtClean="0"/>
            </a:br>
            <a:r>
              <a:rPr lang="en-US" sz="2000" b="1" dirty="0" smtClean="0"/>
              <a:t>Sauk</a:t>
            </a:r>
            <a:br>
              <a:rPr lang="en-US" sz="2000" b="1" dirty="0" smtClean="0"/>
            </a:br>
            <a:r>
              <a:rPr lang="en-US" sz="2000" b="1" dirty="0" smtClean="0"/>
              <a:t>Wyandot</a:t>
            </a:r>
            <a:endParaRPr lang="en-US" sz="20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File:William Hull.jpg">
            <a:hlinkClick r:id="rId2"/>
          </p:cNvPr>
          <p:cNvPicPr>
            <a:picLocks noChangeAspect="1" noChangeArrowheads="1"/>
          </p:cNvPicPr>
          <p:nvPr/>
        </p:nvPicPr>
        <p:blipFill>
          <a:blip r:embed="rId3" cstate="print"/>
          <a:srcRect/>
          <a:stretch>
            <a:fillRect/>
          </a:stretch>
        </p:blipFill>
        <p:spPr bwMode="auto">
          <a:xfrm>
            <a:off x="6477000" y="1219200"/>
            <a:ext cx="2514600" cy="3581400"/>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7467600" y="3886200"/>
            <a:ext cx="1524000" cy="923330"/>
          </a:xfrm>
          <a:prstGeom prst="rect">
            <a:avLst/>
          </a:prstGeom>
        </p:spPr>
        <p:txBody>
          <a:bodyPr wrap="square">
            <a:spAutoFit/>
          </a:bodyPr>
          <a:lstStyle/>
          <a:p>
            <a:r>
              <a:rPr lang="en-US" b="1" dirty="0" smtClean="0"/>
              <a:t>William Hull </a:t>
            </a:r>
          </a:p>
          <a:p>
            <a:r>
              <a:rPr lang="en-US" b="1" dirty="0" smtClean="0"/>
              <a:t>24 Jun 1753 – </a:t>
            </a:r>
          </a:p>
          <a:p>
            <a:r>
              <a:rPr lang="en-US" b="1" dirty="0" smtClean="0"/>
              <a:t>29 Nov 1825</a:t>
            </a:r>
            <a:endParaRPr lang="en-US" b="1" dirty="0"/>
          </a:p>
        </p:txBody>
      </p:sp>
      <p:pic>
        <p:nvPicPr>
          <p:cNvPr id="33796" name="Picture 4" descr="http://upload.wikimedia.org/wikipedia/commons/c/c4/FortShelbyDetroit.png"/>
          <p:cNvPicPr>
            <a:picLocks noChangeAspect="1" noChangeArrowheads="1"/>
          </p:cNvPicPr>
          <p:nvPr/>
        </p:nvPicPr>
        <p:blipFill>
          <a:blip r:embed="rId4" cstate="print"/>
          <a:srcRect/>
          <a:stretch>
            <a:fillRect/>
          </a:stretch>
        </p:blipFill>
        <p:spPr bwMode="auto">
          <a:xfrm>
            <a:off x="152400" y="152400"/>
            <a:ext cx="3505200" cy="4193721"/>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228600" y="3505200"/>
            <a:ext cx="2038891" cy="369332"/>
          </a:xfrm>
          <a:prstGeom prst="rect">
            <a:avLst/>
          </a:prstGeom>
        </p:spPr>
        <p:txBody>
          <a:bodyPr wrap="none">
            <a:spAutoFit/>
          </a:bodyPr>
          <a:lstStyle/>
          <a:p>
            <a:r>
              <a:rPr lang="en-US" b="1" dirty="0" smtClean="0">
                <a:solidFill>
                  <a:schemeClr val="bg1"/>
                </a:solidFill>
              </a:rPr>
              <a:t>Fort Shelby/Detroit</a:t>
            </a:r>
            <a:endParaRPr lang="en-US" dirty="0">
              <a:solidFill>
                <a:schemeClr val="bg1"/>
              </a:solidFill>
            </a:endParaRPr>
          </a:p>
        </p:txBody>
      </p:sp>
      <p:sp>
        <p:nvSpPr>
          <p:cNvPr id="7" name="Rectangle 6"/>
          <p:cNvSpPr/>
          <p:nvPr/>
        </p:nvSpPr>
        <p:spPr>
          <a:xfrm>
            <a:off x="4038600" y="152400"/>
            <a:ext cx="3550139" cy="923330"/>
          </a:xfrm>
          <a:prstGeom prst="rect">
            <a:avLst/>
          </a:prstGeom>
          <a:noFill/>
        </p:spPr>
        <p:txBody>
          <a:bodyPr wrap="none" lIns="91440" tIns="45720" rIns="91440" bIns="45720">
            <a:spAutoFit/>
          </a:bodyPr>
          <a:lstStyle/>
          <a:p>
            <a:pPr algn="ctr"/>
            <a:r>
              <a:rPr lang="en-US"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Fort Detroit</a:t>
            </a:r>
            <a:endParaRPr lang="en-US" sz="5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8" name="Rectangle 7"/>
          <p:cNvSpPr/>
          <p:nvPr/>
        </p:nvSpPr>
        <p:spPr>
          <a:xfrm>
            <a:off x="1752600" y="4724400"/>
            <a:ext cx="5410200" cy="1938992"/>
          </a:xfrm>
          <a:prstGeom prst="rect">
            <a:avLst/>
          </a:prstGeom>
        </p:spPr>
        <p:txBody>
          <a:bodyPr wrap="square">
            <a:spAutoFit/>
          </a:bodyPr>
          <a:lstStyle/>
          <a:p>
            <a:r>
              <a:rPr lang="en-US" b="1" dirty="0" smtClean="0"/>
              <a:t>       </a:t>
            </a:r>
            <a:r>
              <a:rPr lang="en-US" sz="2400" b="1" dirty="0" smtClean="0"/>
              <a:t>Hull left Fort Detroit on 12 Jul 1812 to undertake an invasion of Canada, which was abandoned after he learned that the British had captured the island Fort Mackinac.</a:t>
            </a:r>
            <a:endParaRPr lang="en-US" sz="24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File:Surrender of Detroit.jpg">
            <a:hlinkClick r:id="rId2"/>
          </p:cNvPr>
          <p:cNvPicPr>
            <a:picLocks noChangeAspect="1" noChangeArrowheads="1"/>
          </p:cNvPicPr>
          <p:nvPr/>
        </p:nvPicPr>
        <p:blipFill>
          <a:blip r:embed="rId3" cstate="print"/>
          <a:srcRect/>
          <a:stretch>
            <a:fillRect/>
          </a:stretch>
        </p:blipFill>
        <p:spPr bwMode="auto">
          <a:xfrm>
            <a:off x="228600" y="1295400"/>
            <a:ext cx="5410200" cy="41783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p:cNvSpPr/>
          <p:nvPr/>
        </p:nvSpPr>
        <p:spPr>
          <a:xfrm>
            <a:off x="4038600" y="152400"/>
            <a:ext cx="3550139" cy="923330"/>
          </a:xfrm>
          <a:prstGeom prst="rect">
            <a:avLst/>
          </a:prstGeom>
          <a:noFill/>
        </p:spPr>
        <p:txBody>
          <a:bodyPr wrap="none" lIns="91440" tIns="45720" rIns="91440" bIns="45720">
            <a:spAutoFit/>
          </a:bodyPr>
          <a:lstStyle/>
          <a:p>
            <a:pPr algn="ctr"/>
            <a:r>
              <a:rPr lang="en-US"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Fort Detroit</a:t>
            </a:r>
            <a:endParaRPr lang="en-US" sz="5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pic>
        <p:nvPicPr>
          <p:cNvPr id="5122" name="Picture 2" descr="Isaac Brock portrait 1, from The Story of Isaac Brock (1908)-2.png">
            <a:hlinkClick r:id="rId4"/>
          </p:cNvPr>
          <p:cNvPicPr>
            <a:picLocks noChangeAspect="1" noChangeArrowheads="1"/>
          </p:cNvPicPr>
          <p:nvPr/>
        </p:nvPicPr>
        <p:blipFill>
          <a:blip r:embed="rId5" cstate="print"/>
          <a:srcRect/>
          <a:stretch>
            <a:fillRect/>
          </a:stretch>
        </p:blipFill>
        <p:spPr bwMode="auto">
          <a:xfrm>
            <a:off x="6705600" y="2057400"/>
            <a:ext cx="2095500" cy="28575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ectangle 3"/>
          <p:cNvSpPr/>
          <p:nvPr/>
        </p:nvSpPr>
        <p:spPr>
          <a:xfrm>
            <a:off x="5943600" y="4038600"/>
            <a:ext cx="3062377" cy="646331"/>
          </a:xfrm>
          <a:prstGeom prst="rect">
            <a:avLst/>
          </a:prstGeom>
        </p:spPr>
        <p:txBody>
          <a:bodyPr wrap="none">
            <a:spAutoFit/>
          </a:bodyPr>
          <a:lstStyle/>
          <a:p>
            <a:r>
              <a:rPr lang="en-US" b="1" dirty="0" smtClean="0"/>
              <a:t>Major-General Sir Isaac Brock</a:t>
            </a:r>
            <a:r>
              <a:rPr lang="en-US" dirty="0" smtClean="0"/>
              <a:t> </a:t>
            </a:r>
          </a:p>
          <a:p>
            <a:r>
              <a:rPr lang="en-US" b="1" dirty="0" smtClean="0"/>
              <a:t>6 Oct 1769 – 13 Oct 1812</a:t>
            </a:r>
            <a:endParaRPr lang="en-US" b="1" dirty="0"/>
          </a:p>
        </p:txBody>
      </p:sp>
      <p:sp>
        <p:nvSpPr>
          <p:cNvPr id="6" name="Rectangle 5"/>
          <p:cNvSpPr/>
          <p:nvPr/>
        </p:nvSpPr>
        <p:spPr>
          <a:xfrm>
            <a:off x="533400" y="4724400"/>
            <a:ext cx="4572000" cy="707886"/>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en-US" sz="2000" b="1" dirty="0" smtClean="0"/>
              <a:t>The </a:t>
            </a:r>
            <a:r>
              <a:rPr lang="en-US" sz="2000" b="1" i="1" dirty="0" smtClean="0"/>
              <a:t>Surrender of Detroit</a:t>
            </a:r>
            <a:r>
              <a:rPr lang="en-US" sz="2000" b="1" dirty="0" smtClean="0"/>
              <a:t> by</a:t>
            </a:r>
          </a:p>
          <a:p>
            <a:r>
              <a:rPr lang="en-US" sz="2000" b="1" dirty="0" smtClean="0"/>
              <a:t> John Wycliffe Lowes Forster</a:t>
            </a:r>
            <a:endParaRPr lang="en-US" sz="20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http://thumbs3.ebaystatic.com/m/mstrtgJF40K5yJLyKDegAAg/140.jpg"/>
          <p:cNvPicPr>
            <a:picLocks noChangeAspect="1" noChangeArrowheads="1"/>
          </p:cNvPicPr>
          <p:nvPr/>
        </p:nvPicPr>
        <p:blipFill>
          <a:blip r:embed="rId2" cstate="print"/>
          <a:srcRect/>
          <a:stretch>
            <a:fillRect/>
          </a:stretch>
        </p:blipFill>
        <p:spPr bwMode="auto">
          <a:xfrm>
            <a:off x="2819400" y="1371600"/>
            <a:ext cx="3886200" cy="2914650"/>
          </a:xfrm>
          <a:prstGeom prst="rect">
            <a:avLst/>
          </a:prstGeom>
          <a:noFill/>
        </p:spPr>
      </p:pic>
      <p:sp>
        <p:nvSpPr>
          <p:cNvPr id="3" name="Rectangle 2"/>
          <p:cNvSpPr/>
          <p:nvPr/>
        </p:nvSpPr>
        <p:spPr>
          <a:xfrm>
            <a:off x="555751" y="228600"/>
            <a:ext cx="8117543" cy="830997"/>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n-US" sz="48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First Battle of </a:t>
            </a:r>
            <a:r>
              <a:rPr lang="en-US" sz="4800" b="1" cap="none"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Sacket's</a:t>
            </a:r>
            <a:r>
              <a:rPr lang="en-US" sz="48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Harbor</a:t>
            </a:r>
            <a:endParaRPr lang="en-US" sz="48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5" name="Rectangle 4"/>
          <p:cNvSpPr/>
          <p:nvPr/>
        </p:nvSpPr>
        <p:spPr>
          <a:xfrm>
            <a:off x="6858000" y="1600200"/>
            <a:ext cx="2077813" cy="584775"/>
          </a:xfrm>
          <a:prstGeom prst="rect">
            <a:avLst/>
          </a:prstGeom>
          <a:solidFill>
            <a:schemeClr val="accent2"/>
          </a:solidFill>
        </p:spPr>
        <p:style>
          <a:lnRef idx="2">
            <a:schemeClr val="accent4"/>
          </a:lnRef>
          <a:fillRef idx="1">
            <a:schemeClr val="lt1"/>
          </a:fillRef>
          <a:effectRef idx="0">
            <a:schemeClr val="accent4"/>
          </a:effectRef>
          <a:fontRef idx="minor">
            <a:schemeClr val="dk1"/>
          </a:fontRef>
        </p:style>
        <p:txBody>
          <a:bodyPr wrap="none">
            <a:spAutoFit/>
          </a:bodyPr>
          <a:lstStyle/>
          <a:p>
            <a:r>
              <a:rPr lang="en-US" sz="3200" b="1" dirty="0" smtClean="0"/>
              <a:t>19 Jul 1812</a:t>
            </a:r>
            <a:endParaRPr lang="en-US" sz="3200" b="1" dirty="0"/>
          </a:p>
        </p:txBody>
      </p:sp>
      <p:pic>
        <p:nvPicPr>
          <p:cNvPr id="48130" name="Picture 2" descr="http://upload.wikimedia.org/wikipedia/en/thumb/4/42/Melancthon_Taylor_Woolsey.jpg/200px-Melancthon_Taylor_Woolsey.jpg">
            <a:hlinkClick r:id="rId3"/>
          </p:cNvPr>
          <p:cNvPicPr>
            <a:picLocks noChangeAspect="1" noChangeArrowheads="1"/>
          </p:cNvPicPr>
          <p:nvPr/>
        </p:nvPicPr>
        <p:blipFill>
          <a:blip r:embed="rId4" cstate="print"/>
          <a:srcRect/>
          <a:stretch>
            <a:fillRect/>
          </a:stretch>
        </p:blipFill>
        <p:spPr bwMode="auto">
          <a:xfrm>
            <a:off x="457200" y="1371600"/>
            <a:ext cx="2210381" cy="2895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228600" y="4419600"/>
            <a:ext cx="2819400" cy="923330"/>
          </a:xfrm>
          <a:prstGeom prst="rect">
            <a:avLst/>
          </a:prstGeom>
          <a:solidFill>
            <a:schemeClr val="tx2"/>
          </a:solidFill>
        </p:spPr>
        <p:style>
          <a:lnRef idx="2">
            <a:schemeClr val="accent6"/>
          </a:lnRef>
          <a:fillRef idx="1">
            <a:schemeClr val="lt1"/>
          </a:fillRef>
          <a:effectRef idx="0">
            <a:schemeClr val="accent6"/>
          </a:effectRef>
          <a:fontRef idx="minor">
            <a:schemeClr val="dk1"/>
          </a:fontRef>
        </p:style>
        <p:txBody>
          <a:bodyPr wrap="square">
            <a:spAutoFit/>
          </a:bodyPr>
          <a:lstStyle/>
          <a:p>
            <a:r>
              <a:rPr lang="en-US" b="1" dirty="0" smtClean="0"/>
              <a:t>Commodore </a:t>
            </a:r>
          </a:p>
          <a:p>
            <a:r>
              <a:rPr lang="en-US" b="1" dirty="0" err="1" smtClean="0"/>
              <a:t>Melancthon</a:t>
            </a:r>
            <a:r>
              <a:rPr lang="en-US" b="1" dirty="0" smtClean="0"/>
              <a:t> Taylor Woolsey </a:t>
            </a:r>
          </a:p>
          <a:p>
            <a:r>
              <a:rPr lang="en-US" b="1" dirty="0" smtClean="0"/>
              <a:t>1782 – 18 May 1838</a:t>
            </a:r>
            <a:endParaRPr lang="en-US" b="1" dirty="0"/>
          </a:p>
        </p:txBody>
      </p:sp>
      <p:sp>
        <p:nvSpPr>
          <p:cNvPr id="8" name="Rectangle 7"/>
          <p:cNvSpPr/>
          <p:nvPr/>
        </p:nvSpPr>
        <p:spPr>
          <a:xfrm>
            <a:off x="304800" y="5638800"/>
            <a:ext cx="4114800"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b="1" dirty="0" smtClean="0"/>
              <a:t>He supervised warship construction at</a:t>
            </a:r>
          </a:p>
          <a:p>
            <a:r>
              <a:rPr lang="en-US" b="1" dirty="0" smtClean="0"/>
              <a:t> Navy Point in Sackets Harbor, New York.</a:t>
            </a:r>
            <a:endParaRPr lang="en-US" b="1" dirty="0"/>
          </a:p>
        </p:txBody>
      </p:sp>
      <p:sp>
        <p:nvSpPr>
          <p:cNvPr id="10" name="Rectangle 9"/>
          <p:cNvSpPr/>
          <p:nvPr/>
        </p:nvSpPr>
        <p:spPr>
          <a:xfrm>
            <a:off x="3886200" y="3581400"/>
            <a:ext cx="1731564" cy="461665"/>
          </a:xfrm>
          <a:prstGeom prst="rect">
            <a:avLst/>
          </a:prstGeom>
        </p:spPr>
        <p:txBody>
          <a:bodyPr wrap="none">
            <a:spAutoFit/>
          </a:bodyPr>
          <a:lstStyle/>
          <a:p>
            <a:r>
              <a:rPr lang="en-US" sz="2400" b="1" dirty="0" smtClean="0"/>
              <a:t>USS </a:t>
            </a:r>
            <a:r>
              <a:rPr lang="en-US" sz="2400" b="1" i="1" dirty="0" smtClean="0"/>
              <a:t>Oneida</a:t>
            </a:r>
            <a:r>
              <a:rPr lang="en-US" sz="2400" b="1" dirty="0" smtClean="0"/>
              <a:t> </a:t>
            </a:r>
            <a:endParaRPr lang="en-US" sz="2400" dirty="0"/>
          </a:p>
        </p:txBody>
      </p:sp>
      <p:sp>
        <p:nvSpPr>
          <p:cNvPr id="11" name="Rectangle 10"/>
          <p:cNvSpPr/>
          <p:nvPr/>
        </p:nvSpPr>
        <p:spPr>
          <a:xfrm>
            <a:off x="3962400" y="4495800"/>
            <a:ext cx="4572000" cy="830997"/>
          </a:xfrm>
          <a:prstGeom prst="rect">
            <a:avLst/>
          </a:prstGeom>
          <a:solidFill>
            <a:schemeClr val="accent5">
              <a:lumMod val="60000"/>
              <a:lumOff val="40000"/>
            </a:schemeClr>
          </a:solidFill>
        </p:spPr>
        <p:style>
          <a:lnRef idx="2">
            <a:schemeClr val="accent6"/>
          </a:lnRef>
          <a:fillRef idx="1">
            <a:schemeClr val="lt1"/>
          </a:fillRef>
          <a:effectRef idx="0">
            <a:schemeClr val="accent6"/>
          </a:effectRef>
          <a:fontRef idx="minor">
            <a:schemeClr val="dk1"/>
          </a:fontRef>
        </p:style>
        <p:txBody>
          <a:bodyPr>
            <a:spAutoFit/>
          </a:bodyPr>
          <a:lstStyle/>
          <a:p>
            <a:r>
              <a:rPr lang="en-US" sz="2400" b="1" dirty="0" smtClean="0"/>
              <a:t>           American forces repelled a British naval attack on the town.</a:t>
            </a:r>
            <a:endParaRPr lang="en-US" sz="24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File:USS Constitution vs Guerriere.jpg">
            <a:hlinkClick r:id="rId2"/>
          </p:cNvPr>
          <p:cNvPicPr>
            <a:picLocks noChangeAspect="1" noChangeArrowheads="1"/>
          </p:cNvPicPr>
          <p:nvPr/>
        </p:nvPicPr>
        <p:blipFill>
          <a:blip r:embed="rId3" cstate="print"/>
          <a:srcRect/>
          <a:stretch>
            <a:fillRect/>
          </a:stretch>
        </p:blipFill>
        <p:spPr bwMode="auto">
          <a:xfrm>
            <a:off x="0" y="0"/>
            <a:ext cx="9194900" cy="6858000"/>
          </a:xfrm>
          <a:prstGeom prst="rect">
            <a:avLst/>
          </a:prstGeom>
          <a:noFill/>
        </p:spPr>
      </p:pic>
      <p:sp>
        <p:nvSpPr>
          <p:cNvPr id="4" name="Rectangle 3"/>
          <p:cNvSpPr/>
          <p:nvPr/>
        </p:nvSpPr>
        <p:spPr>
          <a:xfrm>
            <a:off x="381000" y="5867400"/>
            <a:ext cx="8436669" cy="76944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4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USS </a:t>
            </a:r>
            <a:r>
              <a:rPr lang="fr-FR" sz="4400" b="1" i="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Constitution</a:t>
            </a:r>
            <a:r>
              <a:rPr lang="fr-FR" sz="4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vs HMS </a:t>
            </a:r>
            <a:r>
              <a:rPr lang="fr-FR" sz="4400" b="1" i="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Guerriere</a:t>
            </a:r>
            <a:endParaRPr lang="en-US" sz="4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Rectangle 5"/>
          <p:cNvSpPr/>
          <p:nvPr/>
        </p:nvSpPr>
        <p:spPr>
          <a:xfrm>
            <a:off x="228600" y="228600"/>
            <a:ext cx="2893934" cy="584775"/>
          </a:xfrm>
          <a:prstGeom prst="rect">
            <a:avLst/>
          </a:prstGeom>
          <a:noFill/>
        </p:spPr>
        <p:txBody>
          <a:bodyPr wrap="none" lIns="91440" tIns="45720" rIns="91440" bIns="45720">
            <a:spAutoFit/>
          </a:bodyPr>
          <a:lstStyle/>
          <a:p>
            <a:pPr algn="ctr"/>
            <a:r>
              <a:rPr lang="en-US" sz="3200" b="1"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19 August 1812</a:t>
            </a:r>
            <a:endParaRPr lang="en-US" sz="32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867400"/>
            <a:ext cx="8436669" cy="76944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4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USS </a:t>
            </a:r>
            <a:r>
              <a:rPr lang="fr-FR" sz="4400" b="1" i="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Constitution</a:t>
            </a:r>
            <a:r>
              <a:rPr lang="fr-FR" sz="4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vs HMS </a:t>
            </a:r>
            <a:r>
              <a:rPr lang="fr-FR" sz="4400" b="1" i="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Guerriere</a:t>
            </a:r>
            <a:endParaRPr lang="en-US" sz="4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53250" name="Picture 2" descr="Captain Isaac Hull">
            <a:hlinkClick r:id="rId2" tooltip="Captain Isaac Hull"/>
          </p:cNvPr>
          <p:cNvPicPr>
            <a:picLocks noChangeAspect="1" noChangeArrowheads="1"/>
          </p:cNvPicPr>
          <p:nvPr/>
        </p:nvPicPr>
        <p:blipFill>
          <a:blip r:embed="rId3" cstate="print"/>
          <a:srcRect/>
          <a:stretch>
            <a:fillRect/>
          </a:stretch>
        </p:blipFill>
        <p:spPr bwMode="auto">
          <a:xfrm>
            <a:off x="457200" y="300038"/>
            <a:ext cx="2895600" cy="34928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p:cNvSpPr/>
          <p:nvPr/>
        </p:nvSpPr>
        <p:spPr>
          <a:xfrm>
            <a:off x="533400" y="2514600"/>
            <a:ext cx="1619354" cy="1200329"/>
          </a:xfrm>
          <a:prstGeom prst="rect">
            <a:avLst/>
          </a:prstGeom>
        </p:spPr>
        <p:txBody>
          <a:bodyPr wrap="none">
            <a:spAutoFit/>
          </a:bodyPr>
          <a:lstStyle/>
          <a:p>
            <a:r>
              <a:rPr lang="en-US" b="1" dirty="0" smtClean="0"/>
              <a:t>Commodore </a:t>
            </a:r>
          </a:p>
          <a:p>
            <a:r>
              <a:rPr lang="en-US" b="1" dirty="0" smtClean="0"/>
              <a:t>Isaac Hull, USN</a:t>
            </a:r>
          </a:p>
          <a:p>
            <a:r>
              <a:rPr lang="en-US" b="1" dirty="0" smtClean="0"/>
              <a:t>9 Mar 1773 – </a:t>
            </a:r>
          </a:p>
          <a:p>
            <a:r>
              <a:rPr lang="en-US" b="1" dirty="0" smtClean="0"/>
              <a:t>13 Feb 1843</a:t>
            </a:r>
            <a:endParaRPr lang="en-US" b="1" dirty="0"/>
          </a:p>
        </p:txBody>
      </p:sp>
      <p:pic>
        <p:nvPicPr>
          <p:cNvPr id="53252" name="Picture 4" descr="James Richard Dacres"/>
          <p:cNvPicPr>
            <a:picLocks noChangeAspect="1" noChangeArrowheads="1"/>
          </p:cNvPicPr>
          <p:nvPr/>
        </p:nvPicPr>
        <p:blipFill>
          <a:blip r:embed="rId4" cstate="print"/>
          <a:srcRect/>
          <a:stretch>
            <a:fillRect/>
          </a:stretch>
        </p:blipFill>
        <p:spPr bwMode="auto">
          <a:xfrm>
            <a:off x="5486400" y="304800"/>
            <a:ext cx="2514600" cy="3421225"/>
          </a:xfrm>
          <a:prstGeom prst="rect">
            <a:avLst/>
          </a:prstGeom>
          <a:ln w="88900" cap="sq" cmpd="thickThin">
            <a:solidFill>
              <a:srgbClr val="000000"/>
            </a:solidFill>
            <a:prstDash val="solid"/>
            <a:miter lim="800000"/>
          </a:ln>
          <a:effectLst>
            <a:innerShdw blurRad="76200">
              <a:srgbClr val="000000"/>
            </a:innerShdw>
          </a:effectLst>
        </p:spPr>
      </p:pic>
      <p:sp>
        <p:nvSpPr>
          <p:cNvPr id="6" name="Rectangle 5"/>
          <p:cNvSpPr/>
          <p:nvPr/>
        </p:nvSpPr>
        <p:spPr>
          <a:xfrm>
            <a:off x="5334000" y="3810000"/>
            <a:ext cx="3429000" cy="646331"/>
          </a:xfrm>
          <a:prstGeom prst="rect">
            <a:avLst/>
          </a:prstGeom>
        </p:spPr>
        <p:txBody>
          <a:bodyPr wrap="square">
            <a:spAutoFit/>
          </a:bodyPr>
          <a:lstStyle/>
          <a:p>
            <a:r>
              <a:rPr lang="en-US" b="1" dirty="0" smtClean="0"/>
              <a:t>Vice Admiral James Richard </a:t>
            </a:r>
            <a:r>
              <a:rPr lang="en-US" b="1" dirty="0" err="1" smtClean="0"/>
              <a:t>Dacre</a:t>
            </a:r>
            <a:endParaRPr lang="en-US" b="1" dirty="0" smtClean="0"/>
          </a:p>
          <a:p>
            <a:r>
              <a:rPr lang="en-US" b="1" dirty="0" smtClean="0"/>
              <a:t>  RN  22 Aug 1788 –  4 Dec 1853</a:t>
            </a:r>
            <a:endParaRPr lang="en-US" b="1" dirty="0"/>
          </a:p>
        </p:txBody>
      </p:sp>
      <p:sp>
        <p:nvSpPr>
          <p:cNvPr id="7" name="Rectangle 6"/>
          <p:cNvSpPr/>
          <p:nvPr/>
        </p:nvSpPr>
        <p:spPr>
          <a:xfrm>
            <a:off x="2438400" y="4572000"/>
            <a:ext cx="4572000" cy="1323439"/>
          </a:xfrm>
          <a:prstGeom prst="rect">
            <a:avLst/>
          </a:prstGeom>
          <a:solidFill>
            <a:schemeClr val="accent5">
              <a:lumMod val="60000"/>
              <a:lumOff val="40000"/>
            </a:schemeClr>
          </a:solidFill>
        </p:spPr>
        <p:style>
          <a:lnRef idx="2">
            <a:schemeClr val="accent6"/>
          </a:lnRef>
          <a:fillRef idx="1">
            <a:schemeClr val="lt1"/>
          </a:fillRef>
          <a:effectRef idx="0">
            <a:schemeClr val="accent6"/>
          </a:effectRef>
          <a:fontRef idx="minor">
            <a:schemeClr val="dk1"/>
          </a:fontRef>
        </p:style>
        <p:txBody>
          <a:bodyPr>
            <a:spAutoFit/>
          </a:bodyPr>
          <a:lstStyle/>
          <a:p>
            <a:r>
              <a:rPr lang="en-US" sz="2000" b="1" dirty="0" smtClean="0"/>
              <a:t>         The action took place shortly after war had broken out, and would prove to be an important victory for American morale.</a:t>
            </a:r>
            <a:endParaRPr lang="en-US" sz="2000"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File:Constitution v Guerriere.jpg">
            <a:hlinkClick r:id="rId2"/>
          </p:cNvPr>
          <p:cNvPicPr>
            <a:picLocks noChangeAspect="1" noChangeArrowheads="1"/>
          </p:cNvPicPr>
          <p:nvPr/>
        </p:nvPicPr>
        <p:blipFill>
          <a:blip r:embed="rId3" cstate="print"/>
          <a:srcRect/>
          <a:stretch>
            <a:fillRect/>
          </a:stretch>
        </p:blipFill>
        <p:spPr bwMode="auto">
          <a:xfrm>
            <a:off x="0" y="-1"/>
            <a:ext cx="9144000" cy="6933237"/>
          </a:xfrm>
          <a:prstGeom prst="rect">
            <a:avLst/>
          </a:prstGeom>
          <a:noFill/>
        </p:spPr>
      </p:pic>
      <p:sp>
        <p:nvSpPr>
          <p:cNvPr id="3" name="Rectangle 2"/>
          <p:cNvSpPr/>
          <p:nvPr/>
        </p:nvSpPr>
        <p:spPr>
          <a:xfrm>
            <a:off x="4419600" y="304800"/>
            <a:ext cx="4572000" cy="1477328"/>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p>
            <a:r>
              <a:rPr lang="en-US" b="1" dirty="0" smtClean="0">
                <a:solidFill>
                  <a:srgbClr val="FF0000"/>
                </a:solidFill>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Captain </a:t>
            </a:r>
            <a:r>
              <a:rPr lang="en-US"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Dacres</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was escorted aboard the </a:t>
            </a:r>
            <a:r>
              <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Constitution</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Hull refused to accept </a:t>
            </a:r>
            <a:r>
              <a:rPr lang="en-US"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Dacres</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sword of surrender, saying he could not accept the sword from a man who had fought so gallantly.</a:t>
            </a:r>
            <a:endParaRPr lang="en-US" b="1" dirty="0">
              <a:solidFill>
                <a:srgbClr val="FF0000"/>
              </a:solidFill>
            </a:endParaRPr>
          </a:p>
        </p:txBody>
      </p:sp>
      <p:sp>
        <p:nvSpPr>
          <p:cNvPr id="4" name="Rectangle 3"/>
          <p:cNvSpPr/>
          <p:nvPr/>
        </p:nvSpPr>
        <p:spPr>
          <a:xfrm>
            <a:off x="152400" y="5791200"/>
            <a:ext cx="8534400" cy="707886"/>
          </a:xfrm>
          <a:prstGeom prst="rect">
            <a:avLst/>
          </a:prstGeom>
          <a:solidFill>
            <a:srgbClr val="00B0F0"/>
          </a:solidFill>
        </p:spPr>
        <p:style>
          <a:lnRef idx="2">
            <a:schemeClr val="accent4"/>
          </a:lnRef>
          <a:fillRef idx="1">
            <a:schemeClr val="lt1"/>
          </a:fillRef>
          <a:effectRef idx="0">
            <a:schemeClr val="accent4"/>
          </a:effectRef>
          <a:fontRef idx="minor">
            <a:schemeClr val="dk1"/>
          </a:fontRef>
        </p:style>
        <p:txBody>
          <a:bodyPr wrap="square">
            <a:spAutoFit/>
          </a:bodyPr>
          <a:lstStyle/>
          <a:p>
            <a:r>
              <a:rPr lang="en-US" sz="2000" b="1" dirty="0" smtClean="0"/>
              <a:t>After one cannon-ball bounced "harmlessly" off the side of the </a:t>
            </a:r>
            <a:r>
              <a:rPr lang="en-US" sz="2000" b="1" i="1" dirty="0" smtClean="0"/>
              <a:t>Constitution</a:t>
            </a:r>
            <a:r>
              <a:rPr lang="en-US" sz="2000" b="1" dirty="0" smtClean="0"/>
              <a:t>, a crew member is said to have yelled "Huzzah! Her sides are made of iron!"</a:t>
            </a:r>
            <a:endParaRPr lang="en-US" sz="20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95400" y="228600"/>
            <a:ext cx="6931834" cy="923330"/>
          </a:xfrm>
          <a:prstGeom prst="rect">
            <a:avLst/>
          </a:prstGeom>
          <a:solidFill>
            <a:schemeClr val="accent2"/>
          </a:solidFill>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Pigeon Roost Massacre</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4" name="Rectangle 3"/>
          <p:cNvSpPr/>
          <p:nvPr/>
        </p:nvSpPr>
        <p:spPr>
          <a:xfrm>
            <a:off x="304800" y="1447800"/>
            <a:ext cx="4572000" cy="2862322"/>
          </a:xfrm>
          <a:prstGeom prst="rect">
            <a:avLst/>
          </a:prstGeom>
          <a:noFill/>
        </p:spPr>
        <p:style>
          <a:lnRef idx="2">
            <a:schemeClr val="accent5"/>
          </a:lnRef>
          <a:fillRef idx="1">
            <a:schemeClr val="lt1"/>
          </a:fillRef>
          <a:effectRef idx="0">
            <a:schemeClr val="accent5"/>
          </a:effectRef>
          <a:fontRef idx="minor">
            <a:schemeClr val="dk1"/>
          </a:fontRef>
        </p:style>
        <p:txBody>
          <a:bodyPr>
            <a:spAutoFit/>
          </a:bodyPr>
          <a:lstStyle/>
          <a:p>
            <a:r>
              <a:rPr lang="en-US" sz="2000" b="1" dirty="0" smtClean="0"/>
              <a:t>         3 Sep 1812, a war party of Native Americans made a surprise attack on the village, coordinated with attacks on Fort Harrison and Fort Wayne the same month. </a:t>
            </a:r>
          </a:p>
          <a:p>
            <a:endParaRPr lang="en-US" sz="2000" b="1" dirty="0" smtClean="0"/>
          </a:p>
          <a:p>
            <a:r>
              <a:rPr lang="en-US" sz="2000" b="1" dirty="0" smtClean="0"/>
              <a:t>        Twenty-four settlers, including fifteen children, were massacred. Two children were kidnapped.</a:t>
            </a:r>
            <a:endParaRPr lang="en-US" sz="2000" b="1" dirty="0"/>
          </a:p>
        </p:txBody>
      </p:sp>
      <p:pic>
        <p:nvPicPr>
          <p:cNvPr id="1026" name="Picture 2" descr="[indian-massacre.jpg]"/>
          <p:cNvPicPr>
            <a:picLocks noChangeAspect="1" noChangeArrowheads="1"/>
          </p:cNvPicPr>
          <p:nvPr/>
        </p:nvPicPr>
        <p:blipFill>
          <a:blip r:embed="rId2" cstate="print"/>
          <a:srcRect/>
          <a:stretch>
            <a:fillRect/>
          </a:stretch>
        </p:blipFill>
        <p:spPr bwMode="auto">
          <a:xfrm>
            <a:off x="5105400" y="1447800"/>
            <a:ext cx="3822700" cy="5105400"/>
          </a:xfrm>
          <a:prstGeom prst="rect">
            <a:avLst/>
          </a:prstGeom>
          <a:ln w="88900" cap="sq" cmpd="thickThin">
            <a:solidFill>
              <a:srgbClr val="000000"/>
            </a:solidFill>
            <a:prstDash val="solid"/>
            <a:miter lim="800000"/>
          </a:ln>
          <a:effectLst>
            <a:innerShdw blurRad="76200">
              <a:srgbClr val="000000"/>
            </a:innerShdw>
          </a:effectLst>
        </p:spPr>
      </p:pic>
      <p:sp>
        <p:nvSpPr>
          <p:cNvPr id="6" name="Rectangle 5"/>
          <p:cNvSpPr/>
          <p:nvPr/>
        </p:nvSpPr>
        <p:spPr>
          <a:xfrm>
            <a:off x="304800" y="5029200"/>
            <a:ext cx="4572000" cy="1631216"/>
          </a:xfrm>
          <a:prstGeom prst="rect">
            <a:avLst/>
          </a:prstGeom>
        </p:spPr>
        <p:txBody>
          <a:bodyPr>
            <a:spAutoFit/>
          </a:bodyPr>
          <a:lstStyle/>
          <a:p>
            <a:r>
              <a:rPr lang="en-US" sz="2000" b="1" dirty="0" smtClean="0"/>
              <a:t>        Henry </a:t>
            </a:r>
            <a:r>
              <a:rPr lang="en-US" sz="2000" b="1" dirty="0" err="1" smtClean="0"/>
              <a:t>Collings</a:t>
            </a:r>
            <a:r>
              <a:rPr lang="en-US" sz="2000" b="1" dirty="0" smtClean="0"/>
              <a:t> was killed and his pregnant wife stabbed to death. The scalp of her unborn child was among those presented to the British at Fort Detroit as proof of the Indian's deed.</a:t>
            </a:r>
            <a:endParaRPr lang="en-US" sz="20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File:Indiana Territory 1812.gif">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990600" y="152400"/>
            <a:ext cx="6397392" cy="923330"/>
          </a:xfrm>
          <a:prstGeom prst="rect">
            <a:avLst/>
          </a:prstGeom>
          <a:no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Siege of Fort Wayne</a:t>
            </a:r>
            <a:endParaRPr lang="en-US" sz="54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4" name="Rectangle 3"/>
          <p:cNvSpPr/>
          <p:nvPr/>
        </p:nvSpPr>
        <p:spPr>
          <a:xfrm>
            <a:off x="533400" y="1447800"/>
            <a:ext cx="2760692" cy="584775"/>
          </a:xfrm>
          <a:prstGeom prst="rect">
            <a:avLst/>
          </a:prstGeom>
          <a:solidFill>
            <a:schemeClr val="bg2">
              <a:lumMod val="40000"/>
              <a:lumOff val="60000"/>
            </a:schemeClr>
          </a:solidFill>
        </p:spPr>
        <p:style>
          <a:lnRef idx="2">
            <a:schemeClr val="accent4"/>
          </a:lnRef>
          <a:fillRef idx="1">
            <a:schemeClr val="lt1"/>
          </a:fillRef>
          <a:effectRef idx="0">
            <a:schemeClr val="accent4"/>
          </a:effectRef>
          <a:fontRef idx="minor">
            <a:schemeClr val="dk1"/>
          </a:fontRef>
        </p:style>
        <p:txBody>
          <a:bodyPr wrap="none">
            <a:spAutoFit/>
          </a:bodyPr>
          <a:lstStyle/>
          <a:p>
            <a:r>
              <a:rPr lang="en-US" sz="3200" b="1" dirty="0" smtClean="0"/>
              <a:t>5 - 12 Sep 1812</a:t>
            </a:r>
            <a:endParaRPr lang="en-US" sz="3200"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52400"/>
            <a:ext cx="6397392" cy="923330"/>
          </a:xfrm>
          <a:prstGeom prst="rect">
            <a:avLst/>
          </a:prstGeom>
          <a:no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Siege of Fort Wayne</a:t>
            </a:r>
            <a:endParaRPr lang="en-US" sz="54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3" name="Rectangle 2"/>
          <p:cNvSpPr/>
          <p:nvPr/>
        </p:nvSpPr>
        <p:spPr>
          <a:xfrm>
            <a:off x="4343400" y="1219200"/>
            <a:ext cx="4572000" cy="1323439"/>
          </a:xfrm>
          <a:prstGeom prst="rect">
            <a:avLst/>
          </a:prstGeom>
        </p:spPr>
        <p:txBody>
          <a:bodyPr>
            <a:spAutoFit/>
          </a:bodyPr>
          <a:lstStyle/>
          <a:p>
            <a:r>
              <a:rPr lang="en-US" sz="2000" b="1" dirty="0" smtClean="0"/>
              <a:t>       5 Sep, the siege began when Chief Winamac's forces attacked the fort from the east side and burned the homes of the surrounding village.</a:t>
            </a:r>
            <a:endParaRPr lang="en-US" sz="2000" b="1" dirty="0"/>
          </a:p>
        </p:txBody>
      </p:sp>
      <p:pic>
        <p:nvPicPr>
          <p:cNvPr id="57346" name="Picture 2" descr="http://freepages.history.rootsweb.ancestry.com/~wcarr1/Lossing2/15-10.gif"/>
          <p:cNvPicPr>
            <a:picLocks noChangeAspect="1" noChangeArrowheads="1"/>
          </p:cNvPicPr>
          <p:nvPr/>
        </p:nvPicPr>
        <p:blipFill>
          <a:blip r:embed="rId2" cstate="print"/>
          <a:srcRect/>
          <a:stretch>
            <a:fillRect/>
          </a:stretch>
        </p:blipFill>
        <p:spPr bwMode="auto">
          <a:xfrm>
            <a:off x="152400" y="3429000"/>
            <a:ext cx="6829425" cy="320992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886200" y="3733800"/>
            <a:ext cx="2291076" cy="369332"/>
          </a:xfrm>
          <a:prstGeom prst="rect">
            <a:avLst/>
          </a:prstGeom>
        </p:spPr>
        <p:txBody>
          <a:bodyPr wrap="none">
            <a:spAutoFit/>
          </a:bodyPr>
          <a:lstStyle/>
          <a:p>
            <a:r>
              <a:rPr lang="en-US" b="1" dirty="0" smtClean="0">
                <a:solidFill>
                  <a:schemeClr val="bg1"/>
                </a:solidFill>
              </a:rPr>
              <a:t>FORT WAYNE IN 1812</a:t>
            </a:r>
            <a:r>
              <a:rPr lang="en-US" b="1" dirty="0" smtClean="0"/>
              <a:t>.</a:t>
            </a:r>
            <a:endParaRPr lang="en-US"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43400" y="1295400"/>
            <a:ext cx="4572000" cy="3067506"/>
          </a:xfrm>
          <a:prstGeom prst="rect">
            <a:avLst/>
          </a:prstGeom>
        </p:spPr>
        <p:txBody>
          <a:bodyPr>
            <a:spAutoFit/>
          </a:bodyPr>
          <a:lstStyle/>
          <a:p>
            <a:r>
              <a:rPr lang="en-US" sz="2000" b="1" dirty="0" smtClean="0"/>
              <a:t>                On 11 September, Winamac attempted one last attack on Fort Wayne, and suffered several casualties. Suddenly, on 12 September, the attack was broken off, and Winamac's forces crossed the Maumee River and disappeared into the woods.</a:t>
            </a:r>
            <a:endParaRPr lang="en-US" sz="2000" b="1" baseline="30000" dirty="0" smtClean="0"/>
          </a:p>
          <a:p>
            <a:endParaRPr lang="en-US" sz="2000" b="1" baseline="30000" dirty="0" smtClean="0"/>
          </a:p>
          <a:p>
            <a:r>
              <a:rPr lang="en-US" sz="2000" b="1" dirty="0" smtClean="0"/>
              <a:t> Harrison's relief army marched towards the fort, uncontested by Winamac.</a:t>
            </a:r>
            <a:endParaRPr lang="en-US" sz="2000" b="1" dirty="0"/>
          </a:p>
        </p:txBody>
      </p:sp>
      <p:sp>
        <p:nvSpPr>
          <p:cNvPr id="3" name="Rectangle 2"/>
          <p:cNvSpPr/>
          <p:nvPr/>
        </p:nvSpPr>
        <p:spPr>
          <a:xfrm>
            <a:off x="990600" y="152400"/>
            <a:ext cx="6397392" cy="923330"/>
          </a:xfrm>
          <a:prstGeom prst="rect">
            <a:avLst/>
          </a:prstGeom>
          <a:no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Siege of Fort Wayne</a:t>
            </a:r>
            <a:endParaRPr lang="en-US" sz="54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General-Winfield-Scott-(1786-1866)1835.jpg">
            <a:hlinkClick r:id="rId2"/>
          </p:cNvPr>
          <p:cNvPicPr>
            <a:picLocks noChangeAspect="1" noChangeArrowheads="1"/>
          </p:cNvPicPr>
          <p:nvPr/>
        </p:nvPicPr>
        <p:blipFill>
          <a:blip r:embed="rId3" cstate="print"/>
          <a:srcRect/>
          <a:stretch>
            <a:fillRect/>
          </a:stretch>
        </p:blipFill>
        <p:spPr bwMode="auto">
          <a:xfrm>
            <a:off x="152400" y="381000"/>
            <a:ext cx="2381250" cy="2905125"/>
          </a:xfrm>
          <a:prstGeom prst="rect">
            <a:avLst/>
          </a:prstGeom>
          <a:ln w="88900" cap="sq" cmpd="thickThin">
            <a:solidFill>
              <a:srgbClr val="000000"/>
            </a:solidFill>
            <a:prstDash val="solid"/>
            <a:miter lim="800000"/>
          </a:ln>
          <a:effectLst>
            <a:innerShdw blurRad="76200">
              <a:srgbClr val="000000"/>
            </a:innerShdw>
          </a:effectLst>
        </p:spPr>
      </p:pic>
      <p:pic>
        <p:nvPicPr>
          <p:cNvPr id="26630" name="Picture 6" descr="http://upload.wikimedia.org/wikipedia/commons/thumb/4/44/Andrew_jackson_head.gif/225px-Andrew_jackson_head.gif">
            <a:hlinkClick r:id="rId4" tooltip="Andrew Jackson"/>
          </p:cNvPr>
          <p:cNvPicPr>
            <a:picLocks noChangeAspect="1" noChangeArrowheads="1"/>
          </p:cNvPicPr>
          <p:nvPr/>
        </p:nvPicPr>
        <p:blipFill>
          <a:blip r:embed="rId5" cstate="print"/>
          <a:srcRect/>
          <a:stretch>
            <a:fillRect/>
          </a:stretch>
        </p:blipFill>
        <p:spPr bwMode="auto">
          <a:xfrm>
            <a:off x="6553200" y="381000"/>
            <a:ext cx="2371725" cy="2877693"/>
          </a:xfrm>
          <a:prstGeom prst="rect">
            <a:avLst/>
          </a:prstGeom>
          <a:ln w="88900" cap="sq" cmpd="thickThin">
            <a:solidFill>
              <a:srgbClr val="000000"/>
            </a:solidFill>
            <a:prstDash val="solid"/>
            <a:miter lim="800000"/>
          </a:ln>
          <a:effectLst>
            <a:innerShdw blurRad="76200">
              <a:srgbClr val="000000"/>
            </a:innerShdw>
          </a:effectLst>
        </p:spPr>
      </p:pic>
      <p:pic>
        <p:nvPicPr>
          <p:cNvPr id="26626" name="Picture 2" descr="http://upload.wikimedia.org/wikipedia/commons/thumb/1/1d/James_Madison.jpg/225px-James_Madison.jpg">
            <a:hlinkClick r:id="rId6" tooltip="James Madison"/>
          </p:cNvPr>
          <p:cNvPicPr>
            <a:picLocks noChangeAspect="1" noChangeArrowheads="1"/>
          </p:cNvPicPr>
          <p:nvPr/>
        </p:nvPicPr>
        <p:blipFill>
          <a:blip r:embed="rId7" cstate="print"/>
          <a:srcRect/>
          <a:stretch>
            <a:fillRect/>
          </a:stretch>
        </p:blipFill>
        <p:spPr bwMode="auto">
          <a:xfrm>
            <a:off x="3276600" y="1295400"/>
            <a:ext cx="2295525" cy="2795440"/>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2667000" y="152400"/>
            <a:ext cx="3686266" cy="92333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War of 1812</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4" name="Rectangle 3"/>
          <p:cNvSpPr/>
          <p:nvPr/>
        </p:nvSpPr>
        <p:spPr>
          <a:xfrm>
            <a:off x="2743200" y="4343400"/>
            <a:ext cx="3581400" cy="1908215"/>
          </a:xfrm>
          <a:prstGeom prst="rect">
            <a:avLst/>
          </a:prstGeom>
          <a:solidFill>
            <a:srgbClr val="FFC000"/>
          </a:solidFill>
        </p:spPr>
        <p:style>
          <a:lnRef idx="2">
            <a:schemeClr val="accent4"/>
          </a:lnRef>
          <a:fillRef idx="1">
            <a:schemeClr val="lt1"/>
          </a:fillRef>
          <a:effectRef idx="0">
            <a:schemeClr val="accent4"/>
          </a:effectRef>
          <a:fontRef idx="minor">
            <a:schemeClr val="dk1"/>
          </a:fontRef>
        </p:style>
        <p:txBody>
          <a:bodyPr wrap="square">
            <a:spAutoFit/>
          </a:bodyPr>
          <a:lstStyle/>
          <a:p>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James Madison, Jr.</a:t>
            </a:r>
          </a:p>
          <a:p>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16 Mar 1751 – 28 Jun 1836 the fourth President of the United States (1809–1817) considered one of the Founding Fathers.</a:t>
            </a:r>
          </a:p>
          <a:p>
            <a:endParaRPr lang="en-US" b="1" dirty="0"/>
          </a:p>
        </p:txBody>
      </p:sp>
      <p:sp>
        <p:nvSpPr>
          <p:cNvPr id="6" name="Rectangle 5"/>
          <p:cNvSpPr/>
          <p:nvPr/>
        </p:nvSpPr>
        <p:spPr>
          <a:xfrm>
            <a:off x="152400" y="3505200"/>
            <a:ext cx="2438399" cy="2031325"/>
          </a:xfrm>
          <a:prstGeom prst="rect">
            <a:avLst/>
          </a:prstGeom>
          <a:solidFill>
            <a:schemeClr val="tx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Winfield Scott </a:t>
            </a:r>
          </a:p>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13 Jun 1786 – </a:t>
            </a:r>
          </a:p>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29 May  1866</a:t>
            </a:r>
          </a:p>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"Old Fuss and Feathers" </a:t>
            </a:r>
          </a:p>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and the "Grand Old Man of the Army</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Rectangle 7"/>
          <p:cNvSpPr/>
          <p:nvPr/>
        </p:nvSpPr>
        <p:spPr>
          <a:xfrm>
            <a:off x="6477000" y="3429000"/>
            <a:ext cx="2514600" cy="2246769"/>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Andrew Jackson </a:t>
            </a:r>
          </a:p>
          <a:p>
            <a:r>
              <a:rPr lang="en-US"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15 Mar 1767 –</a:t>
            </a:r>
          </a:p>
          <a:p>
            <a:r>
              <a:rPr lang="en-US"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8 Jun 1845</a:t>
            </a:r>
          </a:p>
          <a:p>
            <a:r>
              <a:rPr lang="en-US"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"Old Hickory“ the seventh President of the United States 1829–1837</a:t>
            </a:r>
            <a:endParaRPr lang="en-US" sz="2000"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File:Indiana Territory 1812.gif">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1676400" y="228600"/>
            <a:ext cx="6391623"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Siege of Fort Harrison</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Rectangle 4"/>
          <p:cNvSpPr/>
          <p:nvPr/>
        </p:nvSpPr>
        <p:spPr>
          <a:xfrm>
            <a:off x="304800" y="1524000"/>
            <a:ext cx="2270173" cy="523220"/>
          </a:xfrm>
          <a:prstGeom prst="rect">
            <a:avLst/>
          </a:prstGeom>
          <a:noFill/>
        </p:spPr>
        <p:style>
          <a:lnRef idx="2">
            <a:schemeClr val="accent5"/>
          </a:lnRef>
          <a:fillRef idx="1">
            <a:schemeClr val="lt1"/>
          </a:fillRef>
          <a:effectRef idx="0">
            <a:schemeClr val="accent5"/>
          </a:effectRef>
          <a:fontRef idx="minor">
            <a:schemeClr val="dk1"/>
          </a:fontRef>
        </p:style>
        <p:txBody>
          <a:bodyPr wrap="none">
            <a:spAutoFit/>
          </a:bodyPr>
          <a:lstStyle/>
          <a:p>
            <a:pPr lvl="0"/>
            <a:r>
              <a:rPr lang="en-US" sz="2800" dirty="0" smtClean="0">
                <a:solidFill>
                  <a:prstClr val="white"/>
                </a:solidFill>
              </a:rPr>
              <a:t>4-15 Sep 1812</a:t>
            </a:r>
            <a:endParaRPr lang="en-US" sz="2800" dirty="0">
              <a:solidFill>
                <a:prstClr val="white"/>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228600"/>
            <a:ext cx="6391623" cy="923330"/>
          </a:xfrm>
          <a:prstGeom prst="rect">
            <a:avLst/>
          </a:prstGeom>
          <a:solidFill>
            <a:schemeClr val="tx1">
              <a:lumMod val="85000"/>
            </a:schemeClr>
          </a:solid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Siege of Fort Harrison</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0418" name="Picture 2" descr="File:Battle of Fort Harrison.jpg">
            <a:hlinkClick r:id="rId2"/>
          </p:cNvPr>
          <p:cNvPicPr>
            <a:picLocks noChangeAspect="1" noChangeArrowheads="1"/>
          </p:cNvPicPr>
          <p:nvPr/>
        </p:nvPicPr>
        <p:blipFill>
          <a:blip r:embed="rId3" cstate="print"/>
          <a:srcRect/>
          <a:stretch>
            <a:fillRect/>
          </a:stretch>
        </p:blipFill>
        <p:spPr bwMode="auto">
          <a:xfrm>
            <a:off x="152400" y="3429000"/>
            <a:ext cx="5334000" cy="3267075"/>
          </a:xfrm>
          <a:prstGeom prst="rect">
            <a:avLst/>
          </a:prstGeom>
          <a:ln w="88900" cap="sq" cmpd="thickThin">
            <a:solidFill>
              <a:srgbClr val="000000"/>
            </a:solidFill>
            <a:prstDash val="solid"/>
            <a:miter lim="800000"/>
          </a:ln>
          <a:effectLst>
            <a:innerShdw blurRad="76200">
              <a:srgbClr val="000000"/>
            </a:innerShdw>
          </a:effectLst>
        </p:spPr>
      </p:pic>
      <p:sp>
        <p:nvSpPr>
          <p:cNvPr id="4" name="Rectangle 3"/>
          <p:cNvSpPr/>
          <p:nvPr/>
        </p:nvSpPr>
        <p:spPr>
          <a:xfrm>
            <a:off x="381000" y="1447800"/>
            <a:ext cx="4953000" cy="1631216"/>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r>
              <a:rPr lang="en-US" sz="2000" b="1" dirty="0" smtClean="0"/>
              <a:t>       </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The first American land victory during the War of 1812, it was won by an outnumbered US force garrisoned inside the fort against a combined Native American force near modern Terre Haute, Indiana.</a:t>
            </a: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60420" name="Picture 4" descr="http://upload.wikimedia.org/wikipedia/commons/thumb/4/43/Zachary_Taylor_half_plate_daguerreotype_c1843-45-color_crop.png/240px-Zachary_Taylor_half_plate_daguerreotype_c1843-45-color_crop.png">
            <a:hlinkClick r:id="rId4" tooltip="Zachary Taylor"/>
          </p:cNvPr>
          <p:cNvPicPr>
            <a:picLocks noChangeAspect="1" noChangeArrowheads="1"/>
          </p:cNvPicPr>
          <p:nvPr/>
        </p:nvPicPr>
        <p:blipFill>
          <a:blip r:embed="rId5" cstate="print"/>
          <a:srcRect/>
          <a:stretch>
            <a:fillRect/>
          </a:stretch>
        </p:blipFill>
        <p:spPr bwMode="auto">
          <a:xfrm>
            <a:off x="5867399" y="1295400"/>
            <a:ext cx="2881223" cy="3657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le 5"/>
          <p:cNvSpPr/>
          <p:nvPr/>
        </p:nvSpPr>
        <p:spPr>
          <a:xfrm>
            <a:off x="5943600" y="5181600"/>
            <a:ext cx="3048000" cy="1200329"/>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Zachary Taylor "Old Rough and Ready," 24 Nov 1784 – </a:t>
            </a:r>
          </a:p>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9 Jul 1850  the 12th President of the United States</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228600"/>
            <a:ext cx="6391623" cy="923330"/>
          </a:xfrm>
          <a:prstGeom prst="rect">
            <a:avLst/>
          </a:prstGeom>
          <a:solidFill>
            <a:schemeClr val="tx1">
              <a:lumMod val="85000"/>
            </a:schemeClr>
          </a:solid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Siege of Fort Harrison</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1442" name="Picture 2" descr="File:Fort Harrison March.jpg">
            <a:hlinkClick r:id="rId2"/>
          </p:cNvPr>
          <p:cNvPicPr>
            <a:picLocks noChangeAspect="1" noChangeArrowheads="1"/>
          </p:cNvPicPr>
          <p:nvPr/>
        </p:nvPicPr>
        <p:blipFill>
          <a:blip r:embed="rId3" cstate="print"/>
          <a:srcRect/>
          <a:stretch>
            <a:fillRect/>
          </a:stretch>
        </p:blipFill>
        <p:spPr bwMode="auto">
          <a:xfrm>
            <a:off x="4572000" y="1371600"/>
            <a:ext cx="4343400" cy="32086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p:cNvSpPr/>
          <p:nvPr/>
        </p:nvSpPr>
        <p:spPr>
          <a:xfrm>
            <a:off x="304800" y="1676400"/>
            <a:ext cx="4038600"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2000" b="1" dirty="0" smtClean="0"/>
              <a:t>           Captain Taylor, with his 15 able soldiers and about 5 healthy settlers, made ready for the expected attack. Each of the 20 men was issued sixteen rounds to fire.</a:t>
            </a:r>
            <a:endParaRPr lang="en-US" sz="20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File:USS Wasp capturing HMS Frolic.jpg">
            <a:hlinkClick r:id="rId2"/>
          </p:cNvPr>
          <p:cNvPicPr>
            <a:picLocks noChangeAspect="1" noChangeArrowheads="1"/>
          </p:cNvPicPr>
          <p:nvPr/>
        </p:nvPicPr>
        <p:blipFill>
          <a:blip r:embed="rId3" cstate="print"/>
          <a:srcRect/>
          <a:stretch>
            <a:fillRect/>
          </a:stretch>
        </p:blipFill>
        <p:spPr bwMode="auto">
          <a:xfrm>
            <a:off x="0" y="0"/>
            <a:ext cx="9138428" cy="6858000"/>
          </a:xfrm>
          <a:prstGeom prst="rect">
            <a:avLst/>
          </a:prstGeom>
          <a:noFill/>
        </p:spPr>
      </p:pic>
      <p:pic>
        <p:nvPicPr>
          <p:cNvPr id="62468" name="Picture 4" descr="Jacob Jones.jpg">
            <a:hlinkClick r:id="rId4"/>
          </p:cNvPr>
          <p:cNvPicPr>
            <a:picLocks noChangeAspect="1" noChangeArrowheads="1"/>
          </p:cNvPicPr>
          <p:nvPr/>
        </p:nvPicPr>
        <p:blipFill>
          <a:blip r:embed="rId5" cstate="print"/>
          <a:srcRect/>
          <a:stretch>
            <a:fillRect/>
          </a:stretch>
        </p:blipFill>
        <p:spPr bwMode="auto">
          <a:xfrm>
            <a:off x="7010400" y="1066800"/>
            <a:ext cx="1905000" cy="2286001"/>
          </a:xfrm>
          <a:prstGeom prst="rect">
            <a:avLst/>
          </a:prstGeom>
          <a:ln w="88900" cap="sq" cmpd="thickThin">
            <a:solidFill>
              <a:srgbClr val="000000"/>
            </a:solidFill>
            <a:prstDash val="solid"/>
            <a:miter lim="800000"/>
          </a:ln>
          <a:effectLst>
            <a:innerShdw blurRad="76200">
              <a:srgbClr val="000000"/>
            </a:innerShdw>
          </a:effectLst>
        </p:spPr>
      </p:pic>
      <p:sp>
        <p:nvSpPr>
          <p:cNvPr id="4" name="Rectangle 3"/>
          <p:cNvSpPr/>
          <p:nvPr/>
        </p:nvSpPr>
        <p:spPr>
          <a:xfrm>
            <a:off x="5943600" y="152400"/>
            <a:ext cx="3048000" cy="707886"/>
          </a:xfrm>
          <a:prstGeom prst="rect">
            <a:avLst/>
          </a:prstGeom>
        </p:spPr>
        <p:txBody>
          <a:bodyPr wrap="square">
            <a:spAutoFit/>
          </a:bodyPr>
          <a:lstStyle/>
          <a:p>
            <a:r>
              <a:rPr lang="en-US" sz="2000" b="1" dirty="0" smtClean="0">
                <a:solidFill>
                  <a:schemeClr val="bg1"/>
                </a:solidFill>
              </a:rPr>
              <a:t>Jacob Nicholas Jones</a:t>
            </a:r>
          </a:p>
          <a:p>
            <a:r>
              <a:rPr lang="en-US" sz="2000" b="1" dirty="0" smtClean="0">
                <a:solidFill>
                  <a:schemeClr val="bg1"/>
                </a:solidFill>
              </a:rPr>
              <a:t> March 1768 – 3 Aug 1850</a:t>
            </a:r>
            <a:endParaRPr lang="en-US" sz="2000" b="1" dirty="0">
              <a:solidFill>
                <a:schemeClr val="bg1"/>
              </a:solidFill>
            </a:endParaRPr>
          </a:p>
        </p:txBody>
      </p:sp>
      <p:sp>
        <p:nvSpPr>
          <p:cNvPr id="6" name="Rectangle 5"/>
          <p:cNvSpPr/>
          <p:nvPr/>
        </p:nvSpPr>
        <p:spPr>
          <a:xfrm>
            <a:off x="228600" y="533400"/>
            <a:ext cx="6095579" cy="769441"/>
          </a:xfrm>
          <a:prstGeom prst="rect">
            <a:avLst/>
          </a:prstGeom>
          <a:noFill/>
        </p:spPr>
        <p:txBody>
          <a:bodyPr wrap="none" lIns="91440" tIns="45720" rIns="91440" bIns="45720">
            <a:spAutoFit/>
          </a:bodyPr>
          <a:lstStyle/>
          <a:p>
            <a:pPr algn="ctr"/>
            <a:r>
              <a:rPr lang="en-US" sz="4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Capture of HMS Frolic</a:t>
            </a:r>
            <a:endParaRPr lang="en-US" sz="4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 name="Rectangle 6"/>
          <p:cNvSpPr/>
          <p:nvPr/>
        </p:nvSpPr>
        <p:spPr>
          <a:xfrm>
            <a:off x="152400" y="1676400"/>
            <a:ext cx="2438400" cy="1754326"/>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p>
            <a:r>
              <a:rPr lang="en-US" b="1" dirty="0" smtClean="0">
                <a:solidFill>
                  <a:schemeClr val="bg1"/>
                </a:solidFill>
              </a:rPr>
              <a:t>USS </a:t>
            </a:r>
            <a:r>
              <a:rPr lang="en-US" b="1" i="1" dirty="0" smtClean="0">
                <a:solidFill>
                  <a:schemeClr val="bg1"/>
                </a:solidFill>
              </a:rPr>
              <a:t>Wasp</a:t>
            </a:r>
            <a:r>
              <a:rPr lang="en-US" b="1" dirty="0" smtClean="0">
                <a:solidFill>
                  <a:schemeClr val="bg1"/>
                </a:solidFill>
              </a:rPr>
              <a:t> captures the HMS </a:t>
            </a:r>
            <a:r>
              <a:rPr lang="en-US" b="1" i="1" dirty="0" smtClean="0">
                <a:solidFill>
                  <a:schemeClr val="bg1"/>
                </a:solidFill>
              </a:rPr>
              <a:t>Frolic</a:t>
            </a:r>
            <a:r>
              <a:rPr lang="en-US" b="1" dirty="0" smtClean="0">
                <a:solidFill>
                  <a:schemeClr val="bg1"/>
                </a:solidFill>
              </a:rPr>
              <a:t> – </a:t>
            </a:r>
          </a:p>
          <a:p>
            <a:r>
              <a:rPr lang="en-US" b="1" dirty="0" smtClean="0">
                <a:solidFill>
                  <a:schemeClr val="bg1"/>
                </a:solidFill>
              </a:rPr>
              <a:t>Drawing and engraving by F. Kearny, based on sketch by Lieutenant Claxton</a:t>
            </a:r>
            <a:endParaRPr lang="en-US" b="1"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File:BirchBattleBetweenTheUnitedStatesAndTheMacedonian.jpg">
            <a:hlinkClick r:id="rId2"/>
          </p:cNvPr>
          <p:cNvPicPr>
            <a:picLocks noChangeAspect="1" noChangeArrowheads="1"/>
          </p:cNvPicPr>
          <p:nvPr/>
        </p:nvPicPr>
        <p:blipFill>
          <a:blip r:embed="rId3" cstate="print"/>
          <a:srcRect/>
          <a:stretch>
            <a:fillRect/>
          </a:stretch>
        </p:blipFill>
        <p:spPr bwMode="auto">
          <a:xfrm>
            <a:off x="0" y="-1"/>
            <a:ext cx="9144000" cy="6802265"/>
          </a:xfrm>
          <a:prstGeom prst="rect">
            <a:avLst/>
          </a:prstGeom>
          <a:noFill/>
        </p:spPr>
      </p:pic>
      <p:sp>
        <p:nvSpPr>
          <p:cNvPr id="4" name="Rectangle 3"/>
          <p:cNvSpPr/>
          <p:nvPr/>
        </p:nvSpPr>
        <p:spPr>
          <a:xfrm>
            <a:off x="533400" y="152400"/>
            <a:ext cx="8440388" cy="707886"/>
          </a:xfrm>
          <a:prstGeom prst="rect">
            <a:avLst/>
          </a:prstGeom>
          <a:noFill/>
        </p:spPr>
        <p:txBody>
          <a:bodyPr wrap="non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4000" b="1" cap="none" spc="0" dirty="0" smtClean="0">
                <a:ln/>
                <a:solidFill>
                  <a:schemeClr val="accent5">
                    <a:tint val="50000"/>
                    <a:satMod val="180000"/>
                  </a:schemeClr>
                </a:solidFill>
                <a:effectLst/>
              </a:rPr>
              <a:t>USS United States </a:t>
            </a:r>
            <a:r>
              <a:rPr lang="en-US" sz="4000" b="1" cap="none" spc="0" dirty="0" err="1" smtClean="0">
                <a:ln/>
                <a:solidFill>
                  <a:schemeClr val="accent5">
                    <a:tint val="50000"/>
                    <a:satMod val="180000"/>
                  </a:schemeClr>
                </a:solidFill>
                <a:effectLst/>
              </a:rPr>
              <a:t>vs</a:t>
            </a:r>
            <a:r>
              <a:rPr lang="en-US" sz="4000" b="1" cap="none" spc="0" dirty="0" smtClean="0">
                <a:ln/>
                <a:solidFill>
                  <a:schemeClr val="accent5">
                    <a:tint val="50000"/>
                    <a:satMod val="180000"/>
                  </a:schemeClr>
                </a:solidFill>
                <a:effectLst/>
              </a:rPr>
              <a:t> HMS Macedonian</a:t>
            </a:r>
            <a:endParaRPr lang="en-US" sz="4000" b="1" cap="none" spc="0" dirty="0">
              <a:ln/>
              <a:solidFill>
                <a:schemeClr val="accent5">
                  <a:tint val="50000"/>
                  <a:satMod val="180000"/>
                </a:schemeClr>
              </a:solidFill>
              <a:effectLs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StephenDecatur.jpeg">
            <a:hlinkClick r:id="rId2"/>
          </p:cNvPr>
          <p:cNvPicPr>
            <a:picLocks noChangeAspect="1" noChangeArrowheads="1"/>
          </p:cNvPicPr>
          <p:nvPr/>
        </p:nvPicPr>
        <p:blipFill>
          <a:blip r:embed="rId3" cstate="print"/>
          <a:srcRect/>
          <a:stretch>
            <a:fillRect/>
          </a:stretch>
        </p:blipFill>
        <p:spPr bwMode="auto">
          <a:xfrm>
            <a:off x="6629400" y="1752600"/>
            <a:ext cx="1905000" cy="2438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533400" y="152400"/>
            <a:ext cx="8440388" cy="707886"/>
          </a:xfrm>
          <a:prstGeom prst="rect">
            <a:avLst/>
          </a:prstGeom>
          <a:solidFill>
            <a:schemeClr val="tx1">
              <a:lumMod val="95000"/>
            </a:schemeClr>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4000" b="1" cap="none" spc="0" dirty="0" smtClean="0">
                <a:ln/>
                <a:solidFill>
                  <a:schemeClr val="accent5">
                    <a:tint val="50000"/>
                    <a:satMod val="180000"/>
                  </a:schemeClr>
                </a:solidFill>
                <a:effectLst/>
              </a:rPr>
              <a:t>USS United States </a:t>
            </a:r>
            <a:r>
              <a:rPr lang="en-US" sz="4000" b="1" cap="none" spc="0" dirty="0" err="1" smtClean="0">
                <a:ln/>
                <a:solidFill>
                  <a:schemeClr val="accent5">
                    <a:tint val="50000"/>
                    <a:satMod val="180000"/>
                  </a:schemeClr>
                </a:solidFill>
                <a:effectLst/>
              </a:rPr>
              <a:t>vs</a:t>
            </a:r>
            <a:r>
              <a:rPr lang="en-US" sz="4000" b="1" cap="none" spc="0" dirty="0" smtClean="0">
                <a:ln/>
                <a:solidFill>
                  <a:schemeClr val="accent5">
                    <a:tint val="50000"/>
                    <a:satMod val="180000"/>
                  </a:schemeClr>
                </a:solidFill>
                <a:effectLst/>
              </a:rPr>
              <a:t> HMS Macedonian</a:t>
            </a:r>
            <a:endParaRPr lang="en-US" sz="4000" b="1" cap="none" spc="0" dirty="0">
              <a:ln/>
              <a:solidFill>
                <a:schemeClr val="accent5">
                  <a:tint val="50000"/>
                  <a:satMod val="180000"/>
                </a:schemeClr>
              </a:solidFill>
              <a:effectLst/>
            </a:endParaRPr>
          </a:p>
        </p:txBody>
      </p:sp>
      <p:sp>
        <p:nvSpPr>
          <p:cNvPr id="4" name="Rectangle 3"/>
          <p:cNvSpPr/>
          <p:nvPr/>
        </p:nvSpPr>
        <p:spPr>
          <a:xfrm>
            <a:off x="6553200" y="4343400"/>
            <a:ext cx="2209800" cy="923330"/>
          </a:xfrm>
          <a:prstGeom prst="rect">
            <a:avLst/>
          </a:prstGeom>
        </p:spPr>
        <p:txBody>
          <a:bodyPr wrap="square">
            <a:spAutoFit/>
          </a:bodyPr>
          <a:lstStyle/>
          <a:p>
            <a:r>
              <a:rPr lang="en-US" b="1" dirty="0" smtClean="0"/>
              <a:t>Stephen Decatur, Jr. </a:t>
            </a:r>
          </a:p>
          <a:p>
            <a:r>
              <a:rPr lang="en-US" b="1" dirty="0" smtClean="0"/>
              <a:t>5 Jan 1779 –</a:t>
            </a:r>
          </a:p>
          <a:p>
            <a:r>
              <a:rPr lang="en-US" b="1" dirty="0" smtClean="0"/>
              <a:t> 22 March 1820</a:t>
            </a:r>
            <a:endParaRPr lang="en-US" b="1" dirty="0"/>
          </a:p>
        </p:txBody>
      </p:sp>
      <p:sp>
        <p:nvSpPr>
          <p:cNvPr id="5" name="Rectangle 4"/>
          <p:cNvSpPr/>
          <p:nvPr/>
        </p:nvSpPr>
        <p:spPr>
          <a:xfrm>
            <a:off x="1600200" y="1219200"/>
            <a:ext cx="4800600" cy="2554545"/>
          </a:xfrm>
          <a:prstGeom prst="rect">
            <a:avLst/>
          </a:prstGeom>
          <a:noFill/>
        </p:spPr>
        <p:style>
          <a:lnRef idx="2">
            <a:schemeClr val="accent3"/>
          </a:lnRef>
          <a:fillRef idx="1">
            <a:schemeClr val="lt1"/>
          </a:fillRef>
          <a:effectRef idx="0">
            <a:schemeClr val="accent3"/>
          </a:effectRef>
          <a:fontRef idx="minor">
            <a:schemeClr val="dk1"/>
          </a:fontRef>
        </p:style>
        <p:txBody>
          <a:bodyPr wrap="square">
            <a:spAutoFit/>
          </a:bodyPr>
          <a:lstStyle/>
          <a:p>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 naval action fought near Madeira on</a:t>
            </a:r>
          </a:p>
          <a:p>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25 October 1812 between the frigates USS </a:t>
            </a:r>
            <a:r>
              <a:rPr lang="en-US" sz="20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United States</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commanded by Stephen Decatur, and HMS </a:t>
            </a:r>
            <a:r>
              <a:rPr lang="en-US" sz="20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Macedonian</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under the command of John </a:t>
            </a:r>
            <a:r>
              <a:rPr lang="en-US" sz="20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Surnam</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0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Carden</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p>
          <a:p>
            <a:endPar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The American vessel won the battle, and the </a:t>
            </a:r>
            <a:r>
              <a:rPr lang="en-US" sz="20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Macedonian</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was captured.</a:t>
            </a: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64516" name="Picture 4" descr="USS United States">
            <a:hlinkClick r:id="rId4" tooltip="USS United States"/>
          </p:cNvPr>
          <p:cNvPicPr>
            <a:picLocks noChangeAspect="1" noChangeArrowheads="1"/>
          </p:cNvPicPr>
          <p:nvPr/>
        </p:nvPicPr>
        <p:blipFill>
          <a:blip r:embed="rId5" cstate="print"/>
          <a:srcRect/>
          <a:stretch>
            <a:fillRect/>
          </a:stretch>
        </p:blipFill>
        <p:spPr bwMode="auto">
          <a:xfrm>
            <a:off x="152400" y="3935984"/>
            <a:ext cx="3581400" cy="2769617"/>
          </a:xfrm>
          <a:prstGeom prst="rect">
            <a:avLst/>
          </a:prstGeom>
          <a:ln w="88900" cap="sq" cmpd="thickThin">
            <a:solidFill>
              <a:srgbClr val="000000"/>
            </a:solidFill>
            <a:prstDash val="solid"/>
            <a:miter lim="800000"/>
          </a:ln>
          <a:effectLst>
            <a:innerShdw blurRad="76200">
              <a:srgbClr val="000000"/>
            </a:innerShdw>
          </a:effectLst>
        </p:spPr>
      </p:pic>
      <p:sp>
        <p:nvSpPr>
          <p:cNvPr id="7" name="Rectangle 6"/>
          <p:cNvSpPr/>
          <p:nvPr/>
        </p:nvSpPr>
        <p:spPr>
          <a:xfrm>
            <a:off x="914400" y="3962400"/>
            <a:ext cx="2810898" cy="400110"/>
          </a:xfrm>
          <a:prstGeom prst="rect">
            <a:avLst/>
          </a:prstGeom>
        </p:spPr>
        <p:txBody>
          <a:bodyPr wrap="none">
            <a:spAutoFit/>
          </a:bodyPr>
          <a:lstStyle/>
          <a:p>
            <a:r>
              <a:rPr lang="en-US" sz="2000" b="1" dirty="0" smtClean="0">
                <a:solidFill>
                  <a:schemeClr val="bg1"/>
                </a:solidFill>
              </a:rPr>
              <a:t>USS </a:t>
            </a:r>
            <a:r>
              <a:rPr lang="en-US" sz="2000" b="1" i="1" dirty="0" smtClean="0">
                <a:solidFill>
                  <a:schemeClr val="bg1"/>
                </a:solidFill>
              </a:rPr>
              <a:t>United States</a:t>
            </a:r>
            <a:r>
              <a:rPr lang="en-US" sz="2000" b="1" dirty="0" smtClean="0">
                <a:solidFill>
                  <a:schemeClr val="bg1"/>
                </a:solidFill>
              </a:rPr>
              <a:t> (1797)</a:t>
            </a:r>
            <a:endParaRPr lang="en-US" sz="2000" dirty="0">
              <a:solidFill>
                <a:schemeClr val="bg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uppercanadahistory.ca/1812/18123p3.jpg"/>
          <p:cNvPicPr>
            <a:picLocks noChangeAspect="1" noChangeArrowheads="1"/>
          </p:cNvPicPr>
          <p:nvPr/>
        </p:nvPicPr>
        <p:blipFill>
          <a:blip r:embed="rId2" cstate="print"/>
          <a:srcRect/>
          <a:stretch>
            <a:fillRect/>
          </a:stretch>
        </p:blipFill>
        <p:spPr bwMode="auto">
          <a:xfrm>
            <a:off x="0" y="-1"/>
            <a:ext cx="9144000" cy="6782305"/>
          </a:xfrm>
          <a:prstGeom prst="rect">
            <a:avLst/>
          </a:prstGeom>
          <a:noFill/>
        </p:spPr>
      </p:pic>
      <p:sp>
        <p:nvSpPr>
          <p:cNvPr id="3" name="Rectangle 2"/>
          <p:cNvSpPr/>
          <p:nvPr/>
        </p:nvSpPr>
        <p:spPr>
          <a:xfrm>
            <a:off x="381000" y="1828800"/>
            <a:ext cx="8286051" cy="923330"/>
          </a:xfrm>
          <a:prstGeom prst="rect">
            <a:avLst/>
          </a:prstGeom>
          <a:noFill/>
        </p:spPr>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Battle of </a:t>
            </a:r>
            <a:r>
              <a:rPr lang="en-US" sz="5400" b="1" cap="none" spc="0" dirty="0" err="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Queenston</a:t>
            </a: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Heights</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6" name="Rectangle 5"/>
          <p:cNvSpPr/>
          <p:nvPr/>
        </p:nvSpPr>
        <p:spPr>
          <a:xfrm>
            <a:off x="4114800" y="5715000"/>
            <a:ext cx="3323666" cy="646331"/>
          </a:xfrm>
          <a:prstGeom prst="rect">
            <a:avLst/>
          </a:prstGeom>
          <a:noFill/>
        </p:spPr>
        <p:txBody>
          <a:bodyPr wrap="none" lIns="91440" tIns="45720" rIns="91440" bIns="45720">
            <a:spAutoFit/>
          </a:bodyPr>
          <a:lstStyle/>
          <a:p>
            <a:pPr algn="ctr"/>
            <a:r>
              <a:rPr lang="en-US" sz="3600" b="0" cap="none" spc="0" dirty="0" smtClean="0">
                <a:ln w="10160">
                  <a:solidFill>
                    <a:schemeClr val="accent1"/>
                  </a:solidFill>
                  <a:prstDash val="solid"/>
                </a:ln>
                <a:solidFill>
                  <a:srgbClr val="0070C0"/>
                </a:solidFill>
                <a:effectLst>
                  <a:outerShdw blurRad="38100" dist="32000" dir="5400000" algn="tl">
                    <a:srgbClr val="000000">
                      <a:alpha val="30000"/>
                    </a:srgbClr>
                  </a:outerShdw>
                </a:effectLst>
              </a:rPr>
              <a:t>13 October 1812</a:t>
            </a:r>
            <a:endParaRPr lang="en-US" sz="3600" b="0" cap="none" spc="0" dirty="0">
              <a:ln w="10160">
                <a:solidFill>
                  <a:schemeClr val="accent1"/>
                </a:solidFill>
                <a:prstDash val="solid"/>
              </a:ln>
              <a:solidFill>
                <a:srgbClr val="0070C0"/>
              </a:solidFill>
              <a:effectLst>
                <a:outerShdw blurRad="38100" dist="32000" dir="5400000" algn="tl">
                  <a:srgbClr val="000000">
                    <a:alpha val="30000"/>
                  </a:srgbClr>
                </a:outerShdw>
              </a:effectLst>
            </a:endParaRPr>
          </a:p>
        </p:txBody>
      </p:sp>
      <p:sp>
        <p:nvSpPr>
          <p:cNvPr id="7" name="Rectangle 6"/>
          <p:cNvSpPr/>
          <p:nvPr/>
        </p:nvSpPr>
        <p:spPr>
          <a:xfrm>
            <a:off x="152400" y="2819400"/>
            <a:ext cx="4572000" cy="707886"/>
          </a:xfrm>
          <a:prstGeom prst="rect">
            <a:avLst/>
          </a:prstGeom>
        </p:spPr>
        <p:txBody>
          <a:bodyPr>
            <a:spAutoFit/>
          </a:bodyPr>
          <a:lstStyle/>
          <a:p>
            <a:r>
              <a:rPr lang="en-US" sz="2000" b="1" dirty="0" smtClean="0">
                <a:solidFill>
                  <a:srgbClr val="0070C0"/>
                </a:solidFill>
              </a:rPr>
              <a:t>       The first major battle in the War of 1812 and resulted in a British victory</a:t>
            </a:r>
            <a:endParaRPr lang="en-US" sz="2000" b="1" dirty="0">
              <a:solidFill>
                <a:srgbClr val="0070C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File:Push on, brave York volunteers.jpg">
            <a:hlinkClick r:id="rId2"/>
          </p:cNvPr>
          <p:cNvPicPr>
            <a:picLocks noChangeAspect="1" noChangeArrowheads="1"/>
          </p:cNvPicPr>
          <p:nvPr/>
        </p:nvPicPr>
        <p:blipFill>
          <a:blip r:embed="rId3" cstate="print"/>
          <a:srcRect/>
          <a:stretch>
            <a:fillRect/>
          </a:stretch>
        </p:blipFill>
        <p:spPr bwMode="auto">
          <a:xfrm>
            <a:off x="152400" y="3352800"/>
            <a:ext cx="8873991" cy="3352800"/>
          </a:xfrm>
          <a:prstGeom prst="rect">
            <a:avLst/>
          </a:prstGeom>
          <a:noFill/>
        </p:spPr>
      </p:pic>
      <p:pic>
        <p:nvPicPr>
          <p:cNvPr id="38914" name="Picture 2" descr="http://www.cmhg.gc.ca/cmh/book_images/high/v2_c4_s15_ss03_02.jpg"/>
          <p:cNvPicPr>
            <a:picLocks noChangeAspect="1" noChangeArrowheads="1"/>
          </p:cNvPicPr>
          <p:nvPr/>
        </p:nvPicPr>
        <p:blipFill>
          <a:blip r:embed="rId4" cstate="print"/>
          <a:srcRect/>
          <a:stretch>
            <a:fillRect/>
          </a:stretch>
        </p:blipFill>
        <p:spPr bwMode="auto">
          <a:xfrm>
            <a:off x="152400" y="152400"/>
            <a:ext cx="8763000" cy="3200400"/>
          </a:xfrm>
          <a:prstGeom prst="rect">
            <a:avLst/>
          </a:prstGeom>
          <a:noFill/>
        </p:spPr>
      </p:pic>
      <p:sp>
        <p:nvSpPr>
          <p:cNvPr id="2" name="Rectangle 1"/>
          <p:cNvSpPr/>
          <p:nvPr/>
        </p:nvSpPr>
        <p:spPr>
          <a:xfrm>
            <a:off x="381000" y="152400"/>
            <a:ext cx="8286051" cy="923330"/>
          </a:xfrm>
          <a:prstGeom prst="rect">
            <a:avLst/>
          </a:prstGeom>
          <a:noFill/>
        </p:spPr>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Battle of </a:t>
            </a:r>
            <a:r>
              <a:rPr lang="en-US" sz="5400" b="1" cap="none" spc="0" dirty="0" err="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Queenston</a:t>
            </a: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Heights</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143000"/>
            <a:ext cx="4572000" cy="2246769"/>
          </a:xfrm>
          <a:prstGeom prst="rect">
            <a:avLst/>
          </a:prstGeom>
          <a:solidFill>
            <a:schemeClr val="accent6"/>
          </a:solidFill>
        </p:spPr>
        <p:style>
          <a:lnRef idx="2">
            <a:schemeClr val="accent6"/>
          </a:lnRef>
          <a:fillRef idx="1">
            <a:schemeClr val="lt1"/>
          </a:fillRef>
          <a:effectRef idx="0">
            <a:schemeClr val="accent6"/>
          </a:effectRef>
          <a:fontRef idx="minor">
            <a:schemeClr val="dk1"/>
          </a:fontRef>
        </p:style>
        <p:txBody>
          <a:bodyPr>
            <a:spAutoFit/>
          </a:bodyPr>
          <a:lstStyle/>
          <a:p>
            <a:r>
              <a:rPr lang="en-US" sz="2000" b="1" dirty="0" smtClean="0"/>
              <a:t>         The battle was the result of an American attempt to establish a foothold on the Canadian side of the Niagara River before campaigning ended with the onset of winter. This decisive battle was the result of a poorly managed American campaign.</a:t>
            </a:r>
            <a:endParaRPr lang="en-US" sz="2000" b="1" dirty="0"/>
          </a:p>
        </p:txBody>
      </p:sp>
      <p:sp>
        <p:nvSpPr>
          <p:cNvPr id="3" name="Rectangle 2"/>
          <p:cNvSpPr/>
          <p:nvPr/>
        </p:nvSpPr>
        <p:spPr>
          <a:xfrm>
            <a:off x="228600" y="152400"/>
            <a:ext cx="8286051" cy="923330"/>
          </a:xfrm>
          <a:prstGeom prst="rect">
            <a:avLst/>
          </a:prstGeom>
          <a:noFill/>
        </p:spPr>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Battle of </a:t>
            </a:r>
            <a:r>
              <a:rPr lang="en-US" sz="5400" b="1" cap="none" spc="0" dirty="0" err="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Queenston</a:t>
            </a: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Heights</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4" name="Rectangle 3"/>
          <p:cNvSpPr/>
          <p:nvPr/>
        </p:nvSpPr>
        <p:spPr>
          <a:xfrm>
            <a:off x="914400" y="3581400"/>
            <a:ext cx="7467600" cy="2554545"/>
          </a:xfrm>
          <a:prstGeom prst="rect">
            <a:avLst/>
          </a:prstGeom>
          <a:solidFill>
            <a:schemeClr val="accent6"/>
          </a:solidFill>
        </p:spPr>
        <p:style>
          <a:lnRef idx="2">
            <a:schemeClr val="accent3"/>
          </a:lnRef>
          <a:fillRef idx="1">
            <a:schemeClr val="lt1"/>
          </a:fillRef>
          <a:effectRef idx="0">
            <a:schemeClr val="accent3"/>
          </a:effectRef>
          <a:fontRef idx="minor">
            <a:schemeClr val="dk1"/>
          </a:fontRef>
        </p:style>
        <p:txBody>
          <a:bodyPr wrap="square">
            <a:spAutoFit/>
          </a:bodyPr>
          <a:lstStyle/>
          <a:p>
            <a:r>
              <a:rPr lang="en-US" sz="2000" b="1" dirty="0" smtClean="0"/>
              <a:t>             Despite their numerical advantage and the wide dispersal of British forces against an invasion attempt, the Americans, who were stationed in Lewiston, New York, were unable to get the bulk of their invasion force across the Niagara River due to the work of British artillery and reluctance on the part of the undertrained and inexperienced American militia. As a result, British reinforcements were able to arrive and force those Americans on the Canadian side to surrender.</a:t>
            </a:r>
            <a:endParaRPr lang="en-US" sz="2000"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File:NiagaraRiverNASA.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609600" y="228600"/>
            <a:ext cx="824655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Battle of Frenchman's Creek</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Rectangle 3"/>
          <p:cNvSpPr/>
          <p:nvPr/>
        </p:nvSpPr>
        <p:spPr>
          <a:xfrm>
            <a:off x="457200" y="1143000"/>
            <a:ext cx="4572000" cy="4401205"/>
          </a:xfrm>
          <a:prstGeom prst="rect">
            <a:avLst/>
          </a:prstGeom>
        </p:spPr>
        <p:txBody>
          <a:bodyPr>
            <a:spAutoFit/>
          </a:bodyPr>
          <a:lstStyle/>
          <a:p>
            <a:r>
              <a:rPr lang="en-US" sz="2000" b="1" dirty="0" smtClean="0"/>
              <a:t>       28 Nov 1812, in the Crown Colony of Upper Canada, near the Niagara River. </a:t>
            </a:r>
          </a:p>
          <a:p>
            <a:endParaRPr lang="en-US" sz="2000" b="1" dirty="0" smtClean="0"/>
          </a:p>
          <a:p>
            <a:r>
              <a:rPr lang="en-US" sz="2000" b="1" dirty="0" smtClean="0"/>
              <a:t>         The operation was conceived as a raid to prepare the ground for a larger American invasion. The Americans succeeded in crossing the Niagara and landing at both of their points of attack. </a:t>
            </a:r>
          </a:p>
          <a:p>
            <a:endParaRPr lang="en-US" sz="2000" b="1" dirty="0" smtClean="0"/>
          </a:p>
          <a:p>
            <a:r>
              <a:rPr lang="en-US" sz="2000" b="1" dirty="0" smtClean="0"/>
              <a:t>          They achieved one of their two objectives before withdrawing but the invasion was subsequently called off, rendering useless what had been accomplished.</a:t>
            </a:r>
            <a:endParaRPr lang="en-US" sz="2000" b="1" dirty="0"/>
          </a:p>
        </p:txBody>
      </p:sp>
      <p:sp>
        <p:nvSpPr>
          <p:cNvPr id="6" name="Rectangle 5"/>
          <p:cNvSpPr/>
          <p:nvPr/>
        </p:nvSpPr>
        <p:spPr>
          <a:xfrm>
            <a:off x="4648200" y="6172200"/>
            <a:ext cx="3407279" cy="400110"/>
          </a:xfrm>
          <a:prstGeom prst="rect">
            <a:avLst/>
          </a:prstGeom>
        </p:spPr>
        <p:txBody>
          <a:bodyPr wrap="none">
            <a:spAutoFit/>
          </a:bodyPr>
          <a:lstStyle/>
          <a:p>
            <a:r>
              <a:rPr lang="en-US" sz="2000" b="1" dirty="0" smtClean="0"/>
              <a:t>The Niagara River from above.</a:t>
            </a:r>
            <a:endParaRPr lang="en-US" sz="20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152400"/>
            <a:ext cx="3686266" cy="923330"/>
          </a:xfrm>
          <a:prstGeom prst="rect">
            <a:avLst/>
          </a:prstGeom>
          <a:solidFill>
            <a:srgbClr val="FF0000"/>
          </a:solidFill>
        </p:spPr>
        <p:style>
          <a:lnRef idx="2">
            <a:schemeClr val="accent3"/>
          </a:lnRef>
          <a:fillRef idx="1">
            <a:schemeClr val="lt1"/>
          </a:fillRef>
          <a:effectRef idx="0">
            <a:schemeClr val="accent3"/>
          </a:effectRef>
          <a:fontRef idx="minor">
            <a:schemeClr val="dk1"/>
          </a:fontRef>
        </p:style>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War of 1812</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40962" name="Picture 2" descr="http://upload.wikimedia.org/wikipedia/commons/4/45/Earl_jenkinson.jpg">
            <a:hlinkClick r:id="rId2" tooltip="Robert Jenkinson, 2nd Earl of Liverpool"/>
          </p:cNvPr>
          <p:cNvPicPr>
            <a:picLocks noChangeAspect="1" noChangeArrowheads="1"/>
          </p:cNvPicPr>
          <p:nvPr/>
        </p:nvPicPr>
        <p:blipFill>
          <a:blip r:embed="rId3" cstate="print"/>
          <a:srcRect/>
          <a:stretch>
            <a:fillRect/>
          </a:stretch>
        </p:blipFill>
        <p:spPr bwMode="auto">
          <a:xfrm>
            <a:off x="6124165" y="1347470"/>
            <a:ext cx="2733126" cy="33769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p:cNvSpPr/>
          <p:nvPr/>
        </p:nvSpPr>
        <p:spPr>
          <a:xfrm>
            <a:off x="6172200" y="5105400"/>
            <a:ext cx="2504660" cy="1200329"/>
          </a:xfrm>
          <a:prstGeom prst="rect">
            <a:avLst/>
          </a:prstGeom>
          <a:solidFill>
            <a:schemeClr val="accent4">
              <a:lumMod val="60000"/>
              <a:lumOff val="40000"/>
            </a:schemeClr>
          </a:solidFill>
        </p:spPr>
        <p:style>
          <a:lnRef idx="2">
            <a:schemeClr val="accent6"/>
          </a:lnRef>
          <a:fillRef idx="1">
            <a:schemeClr val="lt1"/>
          </a:fillRef>
          <a:effectRef idx="0">
            <a:schemeClr val="accent6"/>
          </a:effectRef>
          <a:fontRef idx="minor">
            <a:schemeClr val="dk1"/>
          </a:fontRef>
        </p:style>
        <p:txBody>
          <a:bodyPr wrap="none">
            <a:spAutoFit/>
          </a:bodyPr>
          <a:lstStyle/>
          <a:p>
            <a:r>
              <a:rPr lang="en-US" b="1" dirty="0" smtClean="0"/>
              <a:t>Robert Banks </a:t>
            </a:r>
            <a:r>
              <a:rPr lang="en-US" b="1" dirty="0" err="1" smtClean="0"/>
              <a:t>Jenkinson</a:t>
            </a:r>
            <a:r>
              <a:rPr lang="en-US" b="1" dirty="0"/>
              <a:t> </a:t>
            </a:r>
            <a:endParaRPr lang="en-US" b="1" dirty="0" smtClean="0"/>
          </a:p>
          <a:p>
            <a:r>
              <a:rPr lang="da-DK" b="1" dirty="0" smtClean="0"/>
              <a:t>7 Jun 1770 – 4 Dec 1828</a:t>
            </a:r>
          </a:p>
          <a:p>
            <a:r>
              <a:rPr lang="en-US" b="1" dirty="0" smtClean="0"/>
              <a:t>Prime Minister of the </a:t>
            </a:r>
          </a:p>
          <a:p>
            <a:r>
              <a:rPr lang="en-US" b="1" dirty="0" smtClean="0"/>
              <a:t>UK from 1812 to 1827</a:t>
            </a:r>
            <a:endParaRPr lang="en-US" b="1" dirty="0"/>
          </a:p>
        </p:txBody>
      </p:sp>
      <p:pic>
        <p:nvPicPr>
          <p:cNvPr id="40966" name="Picture 6" descr="File:George III in Coronation edit.jpg">
            <a:hlinkClick r:id="rId4"/>
          </p:cNvPr>
          <p:cNvPicPr>
            <a:picLocks noChangeAspect="1" noChangeArrowheads="1"/>
          </p:cNvPicPr>
          <p:nvPr/>
        </p:nvPicPr>
        <p:blipFill>
          <a:blip r:embed="rId5" cstate="print"/>
          <a:srcRect/>
          <a:stretch>
            <a:fillRect/>
          </a:stretch>
        </p:blipFill>
        <p:spPr bwMode="auto">
          <a:xfrm>
            <a:off x="3048000" y="1295400"/>
            <a:ext cx="2832354" cy="4114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3429000" y="4572000"/>
            <a:ext cx="2277803" cy="646331"/>
          </a:xfrm>
          <a:prstGeom prst="rect">
            <a:avLst/>
          </a:prstGeom>
        </p:spPr>
        <p:txBody>
          <a:bodyPr wrap="none">
            <a:spAutoFit/>
          </a:bodyPr>
          <a:lstStyle/>
          <a:p>
            <a:r>
              <a:rPr lang="en-US" b="1" dirty="0" smtClean="0"/>
              <a:t>George III  4 Jun 1738</a:t>
            </a:r>
            <a:endParaRPr lang="en-US" b="1" baseline="30000" dirty="0" smtClean="0"/>
          </a:p>
          <a:p>
            <a:r>
              <a:rPr lang="en-US" b="1" dirty="0" smtClean="0"/>
              <a:t> – 29 Jan 1820 </a:t>
            </a:r>
            <a:endParaRPr lang="en-US" b="1" dirty="0"/>
          </a:p>
        </p:txBody>
      </p:sp>
      <p:pic>
        <p:nvPicPr>
          <p:cNvPr id="40968" name="Picture 8" descr="File:Georgeprevost.JPG">
            <a:hlinkClick r:id="rId6"/>
          </p:cNvPr>
          <p:cNvPicPr>
            <a:picLocks noChangeAspect="1" noChangeArrowheads="1"/>
          </p:cNvPicPr>
          <p:nvPr/>
        </p:nvPicPr>
        <p:blipFill>
          <a:blip r:embed="rId7" cstate="print"/>
          <a:srcRect/>
          <a:stretch>
            <a:fillRect/>
          </a:stretch>
        </p:blipFill>
        <p:spPr bwMode="auto">
          <a:xfrm>
            <a:off x="152400" y="3200400"/>
            <a:ext cx="2667000" cy="34807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152400" y="5791200"/>
            <a:ext cx="2618537" cy="646331"/>
          </a:xfrm>
          <a:prstGeom prst="rect">
            <a:avLst/>
          </a:prstGeom>
        </p:spPr>
        <p:txBody>
          <a:bodyPr wrap="none">
            <a:spAutoFit/>
          </a:bodyPr>
          <a:lstStyle/>
          <a:p>
            <a:r>
              <a:rPr lang="en-US" b="1" dirty="0" smtClean="0"/>
              <a:t>Sir George </a:t>
            </a:r>
            <a:r>
              <a:rPr lang="en-US" b="1" dirty="0" err="1" smtClean="0"/>
              <a:t>Prévost</a:t>
            </a:r>
            <a:r>
              <a:rPr lang="en-US" b="1" dirty="0"/>
              <a:t> </a:t>
            </a:r>
            <a:endParaRPr lang="en-US" b="1" dirty="0" smtClean="0"/>
          </a:p>
          <a:p>
            <a:r>
              <a:rPr lang="en-US" b="1" dirty="0" smtClean="0"/>
              <a:t>19 May 1767 – 5 Jan 1816</a:t>
            </a:r>
            <a:endParaRPr lang="en-US"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upload.wikimedia.org/wikipedia/commons/thumb/4/49/Stephen_van_Rensselaer_III.png/250px-Stephen_van_Rensselaer_III.png">
            <a:hlinkClick r:id="rId2" tooltip="Stephen Van Rensselaer"/>
          </p:cNvPr>
          <p:cNvPicPr>
            <a:picLocks noChangeAspect="1" noChangeArrowheads="1"/>
          </p:cNvPicPr>
          <p:nvPr/>
        </p:nvPicPr>
        <p:blipFill>
          <a:blip r:embed="rId3" cstate="print"/>
          <a:srcRect/>
          <a:stretch>
            <a:fillRect/>
          </a:stretch>
        </p:blipFill>
        <p:spPr bwMode="auto">
          <a:xfrm>
            <a:off x="152400" y="1371600"/>
            <a:ext cx="2667000" cy="30861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152400" y="3810000"/>
            <a:ext cx="2743200" cy="646331"/>
          </a:xfrm>
          <a:prstGeom prst="rect">
            <a:avLst/>
          </a:prstGeom>
        </p:spPr>
        <p:txBody>
          <a:bodyPr wrap="square">
            <a:spAutoFit/>
          </a:bodyPr>
          <a:lstStyle/>
          <a:p>
            <a:r>
              <a:rPr lang="en-US" b="1" dirty="0" smtClean="0"/>
              <a:t>Stephen Van Rensselaer III</a:t>
            </a:r>
            <a:r>
              <a:rPr lang="en-US" dirty="0" smtClean="0"/>
              <a:t>  </a:t>
            </a:r>
          </a:p>
          <a:p>
            <a:r>
              <a:rPr lang="en-US" dirty="0" smtClean="0"/>
              <a:t>1 Nov 1764 – 26 Jan 1839</a:t>
            </a:r>
            <a:endParaRPr lang="en-US" dirty="0"/>
          </a:p>
        </p:txBody>
      </p:sp>
      <p:sp>
        <p:nvSpPr>
          <p:cNvPr id="4" name="Rectangle 3"/>
          <p:cNvSpPr/>
          <p:nvPr/>
        </p:nvSpPr>
        <p:spPr>
          <a:xfrm>
            <a:off x="609600" y="228600"/>
            <a:ext cx="824655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Battle of Frenchman's Creek</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Rectangle 4"/>
          <p:cNvSpPr/>
          <p:nvPr/>
        </p:nvSpPr>
        <p:spPr>
          <a:xfrm>
            <a:off x="152400" y="4648200"/>
            <a:ext cx="2971800" cy="1938992"/>
          </a:xfrm>
          <a:prstGeom prst="rect">
            <a:avLst/>
          </a:prstGeom>
          <a:solidFill>
            <a:schemeClr val="tx2"/>
          </a:solidFill>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smtClean="0"/>
              <a:t>van Rensselaer's forces were badly beaten by the British generals Isaac Brock and, after Brock's death, Roger Hale </a:t>
            </a:r>
            <a:r>
              <a:rPr lang="en-US" sz="2000" b="1" dirty="0" err="1" smtClean="0"/>
              <a:t>Sheaffe</a:t>
            </a:r>
            <a:r>
              <a:rPr lang="en-US" sz="2000" b="1" dirty="0" smtClean="0"/>
              <a:t>. </a:t>
            </a:r>
            <a:endParaRPr lang="en-US" sz="2000"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File:HMS Java 216885.JPG">
            <a:hlinkClick r:id="rId2"/>
          </p:cNvPr>
          <p:cNvPicPr>
            <a:picLocks noChangeAspect="1" noChangeArrowheads="1"/>
          </p:cNvPicPr>
          <p:nvPr/>
        </p:nvPicPr>
        <p:blipFill>
          <a:blip r:embed="rId3" cstate="print"/>
          <a:srcRect/>
          <a:stretch>
            <a:fillRect/>
          </a:stretch>
        </p:blipFill>
        <p:spPr bwMode="auto">
          <a:xfrm>
            <a:off x="-1" y="0"/>
            <a:ext cx="9144001" cy="6858000"/>
          </a:xfrm>
          <a:prstGeom prst="rect">
            <a:avLst/>
          </a:prstGeom>
          <a:noFill/>
        </p:spPr>
      </p:pic>
      <p:sp>
        <p:nvSpPr>
          <p:cNvPr id="3" name="Rectangle 2"/>
          <p:cNvSpPr/>
          <p:nvPr/>
        </p:nvSpPr>
        <p:spPr>
          <a:xfrm>
            <a:off x="4114800" y="2438400"/>
            <a:ext cx="4730975" cy="400110"/>
          </a:xfrm>
          <a:prstGeom prst="rect">
            <a:avLst/>
          </a:prstGeom>
          <a:solidFill>
            <a:schemeClr val="tx2"/>
          </a:solidFill>
        </p:spPr>
        <p:style>
          <a:lnRef idx="2">
            <a:schemeClr val="accent5"/>
          </a:lnRef>
          <a:fillRef idx="1">
            <a:schemeClr val="lt1"/>
          </a:fillRef>
          <a:effectRef idx="0">
            <a:schemeClr val="accent5"/>
          </a:effectRef>
          <a:fontRef idx="minor">
            <a:schemeClr val="dk1"/>
          </a:fontRef>
        </p:style>
        <p:txBody>
          <a:bodyPr wrap="none">
            <a:spAutoFit/>
          </a:bodyPr>
          <a:lstStyle/>
          <a:p>
            <a:r>
              <a:rPr lang="en-US" sz="2000" b="1" dirty="0" smtClean="0"/>
              <a:t>HMS </a:t>
            </a:r>
            <a:r>
              <a:rPr lang="en-US" sz="2000" b="1" i="1" dirty="0" smtClean="0"/>
              <a:t>Java</a:t>
            </a:r>
            <a:r>
              <a:rPr lang="en-US" sz="2000" b="1" dirty="0" smtClean="0"/>
              <a:t> fighting against USS </a:t>
            </a:r>
            <a:r>
              <a:rPr lang="en-US" sz="2000" b="1" i="1" dirty="0" smtClean="0"/>
              <a:t>Constitution</a:t>
            </a:r>
            <a:endParaRPr lang="en-US" sz="2000" b="1" dirty="0"/>
          </a:p>
        </p:txBody>
      </p:sp>
      <p:sp>
        <p:nvSpPr>
          <p:cNvPr id="4" name="Rectangle 3"/>
          <p:cNvSpPr/>
          <p:nvPr/>
        </p:nvSpPr>
        <p:spPr>
          <a:xfrm>
            <a:off x="6781800" y="3048000"/>
            <a:ext cx="1802096" cy="461665"/>
          </a:xfrm>
          <a:prstGeom prst="rect">
            <a:avLst/>
          </a:prstGeom>
        </p:spPr>
        <p:txBody>
          <a:bodyPr wrap="none">
            <a:spAutoFit/>
          </a:bodyPr>
          <a:lstStyle/>
          <a:p>
            <a:r>
              <a:rPr lang="en-US" sz="2400" b="1" dirty="0" smtClean="0">
                <a:solidFill>
                  <a:schemeClr val="bg1"/>
                </a:solidFill>
              </a:rPr>
              <a:t>29 Dec 1812 </a:t>
            </a:r>
            <a:endParaRPr lang="en-US" sz="2400" b="1" dirty="0">
              <a:solidFill>
                <a:schemeClr val="bg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File:VonStetina-USSConstitution&amp;HMSJava.jpg">
            <a:hlinkClick r:id="rId2"/>
          </p:cNvPr>
          <p:cNvPicPr>
            <a:picLocks noChangeAspect="1" noChangeArrowheads="1"/>
          </p:cNvPicPr>
          <p:nvPr/>
        </p:nvPicPr>
        <p:blipFill>
          <a:blip r:embed="rId3" cstate="print"/>
          <a:srcRect/>
          <a:stretch>
            <a:fillRect/>
          </a:stretch>
        </p:blipFill>
        <p:spPr bwMode="auto">
          <a:xfrm>
            <a:off x="-1" y="0"/>
            <a:ext cx="9200793" cy="6858000"/>
          </a:xfrm>
          <a:prstGeom prst="rect">
            <a:avLst/>
          </a:prstGeom>
          <a:noFill/>
        </p:spPr>
      </p:pic>
      <p:sp>
        <p:nvSpPr>
          <p:cNvPr id="3" name="Rectangle 2"/>
          <p:cNvSpPr/>
          <p:nvPr/>
        </p:nvSpPr>
        <p:spPr>
          <a:xfrm>
            <a:off x="381000" y="609600"/>
            <a:ext cx="4038600" cy="707886"/>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wrap="square">
            <a:spAutoFit/>
          </a:bodyPr>
          <a:lstStyle/>
          <a:p>
            <a:r>
              <a:rPr lang="en-US" sz="2000" b="1" dirty="0" smtClean="0"/>
              <a:t>"Another Victory for Old Ironsides“</a:t>
            </a:r>
          </a:p>
          <a:p>
            <a:r>
              <a:rPr lang="en-US" sz="2000" b="1" dirty="0" smtClean="0"/>
              <a:t> by Bruce Von </a:t>
            </a:r>
            <a:r>
              <a:rPr lang="en-US" sz="2000" b="1" dirty="0" err="1" smtClean="0"/>
              <a:t>Stetina</a:t>
            </a:r>
            <a:endParaRPr lang="en-US" sz="20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24200" y="1752600"/>
            <a:ext cx="2678940" cy="1569660"/>
          </a:xfrm>
          <a:prstGeom prst="rect">
            <a:avLst/>
          </a:prstGeom>
          <a:solidFill>
            <a:srgbClr val="FFC000"/>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bodyPr>
          <a:lstStyle/>
          <a:p>
            <a:pPr algn="ctr"/>
            <a:r>
              <a:rPr lang="en-US" sz="96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1813</a:t>
            </a:r>
            <a:endParaRPr lang="en-US" sz="96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war of 1812"/>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52600" y="228600"/>
            <a:ext cx="6228052" cy="923330"/>
          </a:xfrm>
          <a:prstGeom prst="rect">
            <a:avLst/>
          </a:prstGeom>
          <a:solidFill>
            <a:schemeClr val="tx2"/>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Battle of Frenchtown</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9634" name="Picture 2" descr="http://upload.wikimedia.org/wikipedia/en/a/af/Location_of_Frenchtown_War_of_1812.jpg"/>
          <p:cNvPicPr>
            <a:picLocks noChangeAspect="1" noChangeArrowheads="1"/>
          </p:cNvPicPr>
          <p:nvPr/>
        </p:nvPicPr>
        <p:blipFill>
          <a:blip r:embed="rId2" cstate="print"/>
          <a:srcRect/>
          <a:stretch>
            <a:fillRect/>
          </a:stretch>
        </p:blipFill>
        <p:spPr bwMode="auto">
          <a:xfrm>
            <a:off x="152400" y="1219200"/>
            <a:ext cx="8839200" cy="5486400"/>
          </a:xfrm>
          <a:prstGeom prst="rect">
            <a:avLst/>
          </a:prstGeom>
          <a:noFill/>
        </p:spPr>
      </p:pic>
      <p:sp>
        <p:nvSpPr>
          <p:cNvPr id="5" name="Rectangle 4"/>
          <p:cNvSpPr/>
          <p:nvPr/>
        </p:nvSpPr>
        <p:spPr>
          <a:xfrm>
            <a:off x="3581400" y="3886200"/>
            <a:ext cx="2642070" cy="523220"/>
          </a:xfrm>
          <a:prstGeom prst="rect">
            <a:avLst/>
          </a:prstGeom>
        </p:spPr>
        <p:txBody>
          <a:bodyPr wrap="none">
            <a:spAutoFit/>
          </a:bodyPr>
          <a:lstStyle/>
          <a:p>
            <a:r>
              <a:rPr lang="en-US" sz="2800" b="1" dirty="0" smtClean="0"/>
              <a:t>18 – 23 Jan 1813</a:t>
            </a:r>
            <a:endParaRPr lang="en-US" sz="2800" b="1"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228600"/>
            <a:ext cx="6228052" cy="923330"/>
          </a:xfrm>
          <a:prstGeom prst="rect">
            <a:avLst/>
          </a:prstGeom>
          <a:solidFill>
            <a:schemeClr val="tx2"/>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Battle of Frenchtown</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Rectangle 2"/>
          <p:cNvSpPr/>
          <p:nvPr/>
        </p:nvSpPr>
        <p:spPr>
          <a:xfrm>
            <a:off x="304800" y="1447800"/>
            <a:ext cx="7543800" cy="461665"/>
          </a:xfrm>
          <a:prstGeom prst="rect">
            <a:avLst/>
          </a:prstGeom>
        </p:spPr>
        <p:txBody>
          <a:bodyPr wrap="square">
            <a:spAutoFit/>
          </a:bodyPr>
          <a:lstStyle/>
          <a:p>
            <a:r>
              <a:rPr lang="en-US" sz="2400" b="1" dirty="0" smtClean="0"/>
              <a:t>Battle of the River Raisin</a:t>
            </a:r>
            <a:r>
              <a:rPr lang="en-US" sz="2400" dirty="0" smtClean="0"/>
              <a:t> </a:t>
            </a:r>
            <a:r>
              <a:rPr lang="en-US" sz="2400" b="1" dirty="0" smtClean="0"/>
              <a:t>or the River Raisin Massacre</a:t>
            </a:r>
            <a:endParaRPr lang="en-US" sz="2400" dirty="0"/>
          </a:p>
        </p:txBody>
      </p:sp>
      <p:sp>
        <p:nvSpPr>
          <p:cNvPr id="4" name="Rectangle 3"/>
          <p:cNvSpPr/>
          <p:nvPr/>
        </p:nvSpPr>
        <p:spPr>
          <a:xfrm>
            <a:off x="228600" y="2057400"/>
            <a:ext cx="8382000" cy="3785652"/>
          </a:xfrm>
          <a:prstGeom prst="rect">
            <a:avLst/>
          </a:prstGeom>
        </p:spPr>
        <p:txBody>
          <a:bodyPr wrap="square">
            <a:spAutoFit/>
          </a:bodyPr>
          <a:lstStyle/>
          <a:p>
            <a:r>
              <a:rPr lang="en-US" sz="2000" dirty="0" smtClean="0"/>
              <a:t>         </a:t>
            </a:r>
            <a:r>
              <a:rPr lang="en-US" sz="2400" b="1" dirty="0" smtClean="0">
                <a:solidFill>
                  <a:schemeClr val="bg1"/>
                </a:solidFill>
              </a:rPr>
              <a:t>Despite the initial American success, the British and Native Americans launched a surprise counterattack four days later on January 22. Three hundred and ninety-seven Americans were killed in this second conflict, while hundreds were taken prisoner and dozens more of these were killed in a subsequent massacre by celebratory Native Americans the following day. </a:t>
            </a:r>
          </a:p>
          <a:p>
            <a:endParaRPr lang="en-US" sz="2400" b="1" dirty="0" smtClean="0">
              <a:solidFill>
                <a:schemeClr val="bg1"/>
              </a:solidFill>
            </a:endParaRPr>
          </a:p>
          <a:p>
            <a:r>
              <a:rPr lang="en-US" sz="2400" b="1" dirty="0" smtClean="0">
                <a:solidFill>
                  <a:schemeClr val="bg1"/>
                </a:solidFill>
              </a:rPr>
              <a:t>         It was the deadliest conflict ever on Michigan soil, and the casualties included the highest number of Americans killed in a single battle during the War of 1812.</a:t>
            </a:r>
            <a:endParaRPr lang="en-US" sz="2400" b="1" dirty="0">
              <a:solidFill>
                <a:schemeClr val="bg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Photo"/>
          <p:cNvPicPr>
            <a:picLocks noChangeAspect="1" noChangeArrowheads="1"/>
          </p:cNvPicPr>
          <p:nvPr/>
        </p:nvPicPr>
        <p:blipFill>
          <a:blip r:embed="rId2" cstate="print"/>
          <a:srcRect/>
          <a:stretch>
            <a:fillRect/>
          </a:stretch>
        </p:blipFill>
        <p:spPr bwMode="auto">
          <a:xfrm>
            <a:off x="0" y="0"/>
            <a:ext cx="9144000" cy="6911436"/>
          </a:xfrm>
          <a:prstGeom prst="rect">
            <a:avLst/>
          </a:prstGeom>
          <a:noFill/>
        </p:spPr>
      </p:pic>
      <p:sp>
        <p:nvSpPr>
          <p:cNvPr id="3" name="Rectangle 2"/>
          <p:cNvSpPr/>
          <p:nvPr/>
        </p:nvSpPr>
        <p:spPr>
          <a:xfrm>
            <a:off x="1295400" y="152400"/>
            <a:ext cx="6615144"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Raid on Elizabethtown</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Rectangle 4"/>
          <p:cNvSpPr/>
          <p:nvPr/>
        </p:nvSpPr>
        <p:spPr>
          <a:xfrm>
            <a:off x="152400" y="5103674"/>
            <a:ext cx="4572000" cy="1754326"/>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en-US" b="1" dirty="0" smtClean="0">
                <a:solidFill>
                  <a:schemeClr val="bg1"/>
                </a:solidFill>
              </a:rPr>
              <a:t>       7 Feb 1813, when Benjamin Forsyth and 200 men crossed the frozen St. Lawrence River to occupy Elizabethtown (now Brockville, Ontario), and seize military and public stores, free American prisoners, then capture British military prisoners.</a:t>
            </a:r>
            <a:endParaRPr lang="en-US" b="1" dirty="0">
              <a:solidFill>
                <a:schemeClr val="bg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freepages.history.rootsweb.ancestry.com/~wcarr1/Lossing2/27-05.gif"/>
          <p:cNvPicPr>
            <a:picLocks noChangeAspect="1" noChangeArrowheads="1"/>
          </p:cNvPicPr>
          <p:nvPr/>
        </p:nvPicPr>
        <p:blipFill>
          <a:blip r:embed="rId2" cstate="print"/>
          <a:srcRect/>
          <a:stretch>
            <a:fillRect/>
          </a:stretch>
        </p:blipFill>
        <p:spPr bwMode="auto">
          <a:xfrm>
            <a:off x="0" y="0"/>
            <a:ext cx="9117024" cy="6858000"/>
          </a:xfrm>
          <a:prstGeom prst="rect">
            <a:avLst/>
          </a:prstGeom>
          <a:noFill/>
        </p:spPr>
      </p:pic>
      <p:sp>
        <p:nvSpPr>
          <p:cNvPr id="3" name="Rectangle 2"/>
          <p:cNvSpPr/>
          <p:nvPr/>
        </p:nvSpPr>
        <p:spPr>
          <a:xfrm>
            <a:off x="304800" y="5410200"/>
            <a:ext cx="4630370" cy="646331"/>
          </a:xfrm>
          <a:prstGeom prst="rect">
            <a:avLst/>
          </a:prstGeom>
          <a:solidFill>
            <a:schemeClr val="tx2"/>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3600" b="1" cap="none" spc="150" dirty="0" smtClean="0">
                <a:ln w="11430"/>
                <a:solidFill>
                  <a:srgbClr val="F8F8F8"/>
                </a:solidFill>
                <a:effectLst>
                  <a:outerShdw blurRad="25400" algn="tl" rotWithShape="0">
                    <a:srgbClr val="000000">
                      <a:alpha val="43000"/>
                    </a:srgbClr>
                  </a:outerShdw>
                </a:effectLst>
              </a:rPr>
              <a:t>Battle of Ogdensburg</a:t>
            </a:r>
            <a:endParaRPr lang="en-US" sz="3600" b="1" cap="none" spc="150" dirty="0">
              <a:ln w="11430"/>
              <a:solidFill>
                <a:srgbClr val="F8F8F8"/>
              </a:solidFill>
              <a:effectLst>
                <a:outerShdw blurRad="25400" algn="tl" rotWithShape="0">
                  <a:srgbClr val="000000">
                    <a:alpha val="43000"/>
                  </a:srgbClr>
                </a:outerShdw>
              </a:effectLst>
            </a:endParaRPr>
          </a:p>
        </p:txBody>
      </p:sp>
      <p:sp>
        <p:nvSpPr>
          <p:cNvPr id="4" name="Rectangle 3"/>
          <p:cNvSpPr/>
          <p:nvPr/>
        </p:nvSpPr>
        <p:spPr>
          <a:xfrm>
            <a:off x="4191000" y="152400"/>
            <a:ext cx="1971565" cy="523220"/>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US" sz="2800" b="1" dirty="0" smtClean="0"/>
              <a:t>22 Feb 1813</a:t>
            </a:r>
            <a:endParaRPr lang="en-US" sz="2800" b="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228600"/>
            <a:ext cx="6655989" cy="923330"/>
          </a:xfrm>
          <a:prstGeom prst="rect">
            <a:avLst/>
          </a:prstGeom>
          <a:solidFill>
            <a:schemeClr val="tx2"/>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Battle of Ogdensburg</a:t>
            </a:r>
            <a:endParaRPr lang="en-US" sz="5400" b="1" cap="none" spc="150" dirty="0">
              <a:ln w="11430"/>
              <a:solidFill>
                <a:srgbClr val="F8F8F8"/>
              </a:solidFill>
              <a:effectLst>
                <a:outerShdw blurRad="25400" algn="tl" rotWithShape="0">
                  <a:srgbClr val="000000">
                    <a:alpha val="43000"/>
                  </a:srgbClr>
                </a:outerShdw>
              </a:effectLst>
            </a:endParaRPr>
          </a:p>
        </p:txBody>
      </p:sp>
      <p:sp>
        <p:nvSpPr>
          <p:cNvPr id="3" name="Rectangle 2"/>
          <p:cNvSpPr/>
          <p:nvPr/>
        </p:nvSpPr>
        <p:spPr>
          <a:xfrm>
            <a:off x="381000" y="1676400"/>
            <a:ext cx="7239000" cy="1569660"/>
          </a:xfrm>
          <a:prstGeom prst="rect">
            <a:avLst/>
          </a:prstGeom>
        </p:spPr>
        <p:txBody>
          <a:bodyPr wrap="square">
            <a:spAutoFit/>
          </a:bodyPr>
          <a:lstStyle/>
          <a:p>
            <a:r>
              <a:rPr lang="en-US" sz="2400" b="1" dirty="0" smtClean="0"/>
              <a:t>          The British gained a victory over the Americans and captured the village of Ogdensburg, New York. Although small in scale, it removed the American threat to British supply lines for the remainder of the war.</a:t>
            </a:r>
            <a:endParaRPr lang="en-US" sz="24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File:William Henry Harrison daguerreotype edit.jpg">
            <a:hlinkClick r:id="rId2"/>
          </p:cNvPr>
          <p:cNvPicPr>
            <a:picLocks noChangeAspect="1" noChangeArrowheads="1"/>
          </p:cNvPicPr>
          <p:nvPr/>
        </p:nvPicPr>
        <p:blipFill>
          <a:blip r:embed="rId3" cstate="print"/>
          <a:srcRect/>
          <a:stretch>
            <a:fillRect/>
          </a:stretch>
        </p:blipFill>
        <p:spPr bwMode="auto">
          <a:xfrm>
            <a:off x="152400" y="3505200"/>
            <a:ext cx="2613914" cy="3124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p:cNvSpPr/>
          <p:nvPr/>
        </p:nvSpPr>
        <p:spPr>
          <a:xfrm>
            <a:off x="2971800" y="4648200"/>
            <a:ext cx="3200400" cy="1754326"/>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wrap="squar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War of 1812</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4" name="Rectangle 3"/>
          <p:cNvSpPr/>
          <p:nvPr/>
        </p:nvSpPr>
        <p:spPr>
          <a:xfrm>
            <a:off x="152400" y="1905000"/>
            <a:ext cx="2514600" cy="1477328"/>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p>
            <a:r>
              <a:rPr lang="en-US" b="1" dirty="0" smtClean="0"/>
              <a:t>William Henry Harrison</a:t>
            </a:r>
            <a:r>
              <a:rPr lang="en-US" dirty="0" smtClean="0"/>
              <a:t> </a:t>
            </a:r>
          </a:p>
          <a:p>
            <a:r>
              <a:rPr lang="en-US" b="1" dirty="0" smtClean="0"/>
              <a:t>9 Feb 1773 – </a:t>
            </a:r>
          </a:p>
          <a:p>
            <a:r>
              <a:rPr lang="en-US" b="1" dirty="0" smtClean="0"/>
              <a:t>4 Apr 1841 </a:t>
            </a:r>
          </a:p>
          <a:p>
            <a:r>
              <a:rPr lang="en-US" b="1" dirty="0" smtClean="0"/>
              <a:t>the ninth President of </a:t>
            </a:r>
          </a:p>
          <a:p>
            <a:r>
              <a:rPr lang="en-US" b="1" dirty="0" smtClean="0"/>
              <a:t>the United States</a:t>
            </a:r>
            <a:endParaRPr lang="en-US" b="1" dirty="0"/>
          </a:p>
        </p:txBody>
      </p:sp>
      <p:pic>
        <p:nvPicPr>
          <p:cNvPr id="43012" name="Picture 4" descr="File:Henry Dearborn by Gilbert Stuart.jpeg">
            <a:hlinkClick r:id="rId4"/>
          </p:cNvPr>
          <p:cNvPicPr>
            <a:picLocks noChangeAspect="1" noChangeArrowheads="1"/>
          </p:cNvPicPr>
          <p:nvPr/>
        </p:nvPicPr>
        <p:blipFill>
          <a:blip r:embed="rId5" cstate="print"/>
          <a:srcRect/>
          <a:stretch>
            <a:fillRect/>
          </a:stretch>
        </p:blipFill>
        <p:spPr bwMode="auto">
          <a:xfrm>
            <a:off x="6400800" y="3505200"/>
            <a:ext cx="2529611" cy="3124200"/>
          </a:xfrm>
          <a:prstGeom prst="rect">
            <a:avLst/>
          </a:prstGeom>
          <a:ln w="88900" cap="sq" cmpd="thickThin">
            <a:solidFill>
              <a:srgbClr val="000000"/>
            </a:solidFill>
            <a:prstDash val="solid"/>
            <a:miter lim="800000"/>
          </a:ln>
          <a:effectLst>
            <a:innerShdw blurRad="76200">
              <a:srgbClr val="000000"/>
            </a:innerShdw>
          </a:effectLst>
        </p:spPr>
      </p:pic>
      <p:sp>
        <p:nvSpPr>
          <p:cNvPr id="6" name="Rectangle 5"/>
          <p:cNvSpPr/>
          <p:nvPr/>
        </p:nvSpPr>
        <p:spPr>
          <a:xfrm>
            <a:off x="6248400" y="2667000"/>
            <a:ext cx="2743200" cy="646331"/>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r>
              <a:rPr lang="en-US" b="1" dirty="0" smtClean="0"/>
              <a:t>Henry Dearborn</a:t>
            </a:r>
            <a:r>
              <a:rPr lang="en-US" dirty="0" smtClean="0"/>
              <a:t> </a:t>
            </a:r>
          </a:p>
          <a:p>
            <a:r>
              <a:rPr lang="en-US" b="1" dirty="0" smtClean="0"/>
              <a:t>23 Feb 1751 – 6 Jun 1829</a:t>
            </a:r>
            <a:endParaRPr lang="en-US" b="1" dirty="0"/>
          </a:p>
        </p:txBody>
      </p:sp>
      <p:pic>
        <p:nvPicPr>
          <p:cNvPr id="43014" name="Picture 6" descr="Jacob Jennings Brown.jpg">
            <a:hlinkClick r:id="rId6"/>
          </p:cNvPr>
          <p:cNvPicPr>
            <a:picLocks noChangeAspect="1" noChangeArrowheads="1"/>
          </p:cNvPicPr>
          <p:nvPr/>
        </p:nvPicPr>
        <p:blipFill>
          <a:blip r:embed="rId7" cstate="print"/>
          <a:srcRect/>
          <a:stretch>
            <a:fillRect/>
          </a:stretch>
        </p:blipFill>
        <p:spPr bwMode="auto">
          <a:xfrm>
            <a:off x="3276600" y="609600"/>
            <a:ext cx="2381250" cy="31146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tangle 7"/>
          <p:cNvSpPr/>
          <p:nvPr/>
        </p:nvSpPr>
        <p:spPr>
          <a:xfrm>
            <a:off x="5791200" y="304800"/>
            <a:ext cx="2743200" cy="646331"/>
          </a:xfrm>
          <a:prstGeom prst="rect">
            <a:avLst/>
          </a:prstGeom>
          <a:noFill/>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smtClean="0"/>
              <a:t>Jacob Jennings Brown </a:t>
            </a:r>
          </a:p>
          <a:p>
            <a:r>
              <a:rPr lang="en-US" b="1" dirty="0" smtClean="0"/>
              <a:t>9 May 1775 – 24 Feb 1828</a:t>
            </a:r>
            <a:endParaRPr lang="en-US"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www.history.navy.mil/photos/images/h01000/h0116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Rectangle 3"/>
          <p:cNvSpPr/>
          <p:nvPr/>
        </p:nvSpPr>
        <p:spPr>
          <a:xfrm>
            <a:off x="914400" y="457200"/>
            <a:ext cx="7298665" cy="923330"/>
          </a:xfrm>
          <a:prstGeom prst="rect">
            <a:avLst/>
          </a:prstGeom>
          <a:noFill/>
        </p:spPr>
        <p:txBody>
          <a:bodyPr wrap="none" lIns="91440" tIns="45720" rIns="91440" bIns="45720">
            <a:spAutoFit/>
          </a:bodyPr>
          <a:lstStyle/>
          <a:p>
            <a:pPr algn="ctr"/>
            <a:r>
              <a:rPr lang="en-US"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Sinking of HMS Peacock</a:t>
            </a:r>
            <a:endParaRPr lang="en-US"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5" name="Rectangle 4"/>
          <p:cNvSpPr/>
          <p:nvPr/>
        </p:nvSpPr>
        <p:spPr>
          <a:xfrm>
            <a:off x="381000" y="1371600"/>
            <a:ext cx="1712648" cy="461665"/>
          </a:xfrm>
          <a:prstGeom prst="rect">
            <a:avLst/>
          </a:prstGeom>
        </p:spPr>
        <p:txBody>
          <a:bodyPr wrap="none">
            <a:spAutoFit/>
          </a:bodyPr>
          <a:lstStyle/>
          <a:p>
            <a:r>
              <a:rPr lang="en-US" sz="2400" b="1" dirty="0" smtClean="0"/>
              <a:t>24 Feb 1813</a:t>
            </a:r>
            <a:endParaRPr lang="en-US" sz="2400" b="1"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The Battle of York, 27 April 1813.">
            <a:hlinkClick r:id="rId2"/>
          </p:cNvPr>
          <p:cNvPicPr>
            <a:picLocks noChangeAspect="1" noChangeArrowheads="1"/>
          </p:cNvPicPr>
          <p:nvPr/>
        </p:nvPicPr>
        <p:blipFill>
          <a:blip r:embed="rId3" cstate="print"/>
          <a:srcRect/>
          <a:stretch>
            <a:fillRect/>
          </a:stretch>
        </p:blipFill>
        <p:spPr bwMode="auto">
          <a:xfrm>
            <a:off x="0" y="0"/>
            <a:ext cx="9104583" cy="68580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descr="http://taylor-company.net/wp-content/uploads/2007/04/battle_of_york_map.jpg"/>
          <p:cNvPicPr>
            <a:picLocks noChangeAspect="1" noChangeArrowheads="1"/>
          </p:cNvPicPr>
          <p:nvPr/>
        </p:nvPicPr>
        <p:blipFill>
          <a:blip r:embed="rId2" cstate="print"/>
          <a:srcRect/>
          <a:stretch>
            <a:fillRect/>
          </a:stretch>
        </p:blipFill>
        <p:spPr bwMode="auto">
          <a:xfrm>
            <a:off x="0" y="3048000"/>
            <a:ext cx="9144000" cy="3810000"/>
          </a:xfrm>
          <a:prstGeom prst="rect">
            <a:avLst/>
          </a:prstGeom>
          <a:noFill/>
        </p:spPr>
      </p:pic>
      <p:sp>
        <p:nvSpPr>
          <p:cNvPr id="3" name="Rectangle 2"/>
          <p:cNvSpPr/>
          <p:nvPr/>
        </p:nvSpPr>
        <p:spPr>
          <a:xfrm>
            <a:off x="990600" y="152400"/>
            <a:ext cx="4327018" cy="923330"/>
          </a:xfrm>
          <a:prstGeom prst="rect">
            <a:avLst/>
          </a:prstGeom>
          <a:solidFill>
            <a:schemeClr val="accent6"/>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Battle of York</a:t>
            </a:r>
            <a:endParaRPr lang="en-US" sz="5400" b="1" cap="none" spc="150" dirty="0">
              <a:ln w="11430"/>
              <a:solidFill>
                <a:srgbClr val="F8F8F8"/>
              </a:solidFill>
              <a:effectLst>
                <a:outerShdw blurRad="25400" algn="tl" rotWithShape="0">
                  <a:srgbClr val="000000">
                    <a:alpha val="43000"/>
                  </a:srgbClr>
                </a:outerShdw>
              </a:effectLst>
            </a:endParaRPr>
          </a:p>
        </p:txBody>
      </p:sp>
      <p:sp>
        <p:nvSpPr>
          <p:cNvPr id="5" name="Rectangle 4"/>
          <p:cNvSpPr/>
          <p:nvPr/>
        </p:nvSpPr>
        <p:spPr>
          <a:xfrm>
            <a:off x="6172200" y="457200"/>
            <a:ext cx="2194832" cy="523220"/>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800" b="1" cap="none" spc="150" dirty="0" smtClean="0">
                <a:ln w="11430"/>
                <a:solidFill>
                  <a:srgbClr val="F8F8F8"/>
                </a:solidFill>
                <a:effectLst>
                  <a:outerShdw blurRad="25400" algn="tl" rotWithShape="0">
                    <a:srgbClr val="000000">
                      <a:alpha val="43000"/>
                    </a:srgbClr>
                  </a:outerShdw>
                </a:effectLst>
              </a:rPr>
              <a:t>27 Apr 1813</a:t>
            </a:r>
            <a:endParaRPr lang="en-US" sz="2800" b="1" cap="none" spc="150" dirty="0">
              <a:ln w="11430"/>
              <a:solidFill>
                <a:srgbClr val="F8F8F8"/>
              </a:solidFill>
              <a:effectLst>
                <a:outerShdw blurRad="25400" algn="tl" rotWithShape="0">
                  <a:srgbClr val="000000">
                    <a:alpha val="43000"/>
                  </a:srgbClr>
                </a:outerShdw>
              </a:effectLst>
            </a:endParaRPr>
          </a:p>
        </p:txBody>
      </p:sp>
      <p:sp>
        <p:nvSpPr>
          <p:cNvPr id="7" name="Rectangle 6"/>
          <p:cNvSpPr/>
          <p:nvPr/>
        </p:nvSpPr>
        <p:spPr>
          <a:xfrm>
            <a:off x="152400" y="1066800"/>
            <a:ext cx="8610600" cy="1938992"/>
          </a:xfrm>
          <a:prstGeom prst="rect">
            <a:avLst/>
          </a:prstGeom>
        </p:spPr>
        <p:txBody>
          <a:bodyPr wrap="square">
            <a:spAutoFit/>
          </a:bodyPr>
          <a:lstStyle/>
          <a:p>
            <a:r>
              <a:rPr lang="en-US" sz="2000" b="1" dirty="0" smtClean="0"/>
              <a:t>         </a:t>
            </a:r>
            <a:r>
              <a:rPr lang="en-US" sz="2400" b="1" dirty="0" smtClean="0"/>
              <a:t>An American force supported by a naval flotilla landed on the lake shore to the west, defeated the defending British force and captured the town and dockyard. </a:t>
            </a:r>
          </a:p>
          <a:p>
            <a:r>
              <a:rPr lang="en-US" sz="2400" b="1" dirty="0" smtClean="0"/>
              <a:t>        The success of the operation was marred by acts of arson and looting carried out by the American forces.</a:t>
            </a:r>
            <a:endParaRPr lang="en-US" sz="24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File:Zebulon Pike.jpg">
            <a:hlinkClick r:id="rId2"/>
          </p:cNvPr>
          <p:cNvPicPr>
            <a:picLocks noChangeAspect="1" noChangeArrowheads="1"/>
          </p:cNvPicPr>
          <p:nvPr/>
        </p:nvPicPr>
        <p:blipFill>
          <a:blip r:embed="rId3" cstate="print"/>
          <a:srcRect/>
          <a:stretch>
            <a:fillRect/>
          </a:stretch>
        </p:blipFill>
        <p:spPr bwMode="auto">
          <a:xfrm>
            <a:off x="228600" y="185400"/>
            <a:ext cx="2590800" cy="3325202"/>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4495800" y="228600"/>
            <a:ext cx="4327018" cy="923330"/>
          </a:xfrm>
          <a:prstGeom prst="rect">
            <a:avLst/>
          </a:prstGeom>
          <a:solidFill>
            <a:schemeClr val="accent6"/>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Battle of York</a:t>
            </a:r>
            <a:endParaRPr lang="en-US" sz="5400" b="1" cap="none" spc="150" dirty="0">
              <a:ln w="11430"/>
              <a:solidFill>
                <a:srgbClr val="F8F8F8"/>
              </a:solidFill>
              <a:effectLst>
                <a:outerShdw blurRad="25400" algn="tl" rotWithShape="0">
                  <a:srgbClr val="000000">
                    <a:alpha val="43000"/>
                  </a:srgbClr>
                </a:outerShdw>
              </a:effectLst>
            </a:endParaRPr>
          </a:p>
        </p:txBody>
      </p:sp>
      <p:sp>
        <p:nvSpPr>
          <p:cNvPr id="4" name="Rectangle 3"/>
          <p:cNvSpPr/>
          <p:nvPr/>
        </p:nvSpPr>
        <p:spPr>
          <a:xfrm>
            <a:off x="152400" y="3657600"/>
            <a:ext cx="3124200" cy="646331"/>
          </a:xfrm>
          <a:prstGeom prst="rect">
            <a:avLst/>
          </a:prstGeom>
          <a:solidFill>
            <a:srgbClr val="FFC000"/>
          </a:solidFill>
        </p:spPr>
        <p:style>
          <a:lnRef idx="2">
            <a:schemeClr val="accent5"/>
          </a:lnRef>
          <a:fillRef idx="1">
            <a:schemeClr val="lt1"/>
          </a:fillRef>
          <a:effectRef idx="0">
            <a:schemeClr val="accent5"/>
          </a:effectRef>
          <a:fontRef idx="minor">
            <a:schemeClr val="dk1"/>
          </a:fontRef>
        </p:style>
        <p:txBody>
          <a:bodyPr wrap="square">
            <a:spAutoFit/>
          </a:bodyPr>
          <a:lstStyle/>
          <a:p>
            <a:r>
              <a:rPr lang="en-US" b="1" dirty="0" smtClean="0"/>
              <a:t>Zebulon Montgomery Pike Jr.</a:t>
            </a:r>
            <a:r>
              <a:rPr lang="en-US" dirty="0" smtClean="0"/>
              <a:t> </a:t>
            </a:r>
          </a:p>
          <a:p>
            <a:r>
              <a:rPr lang="en-US" b="1" dirty="0" smtClean="0"/>
              <a:t>5 Jan 1779 – 27 Apr 1813</a:t>
            </a:r>
            <a:endParaRPr lang="en-US" b="1" dirty="0"/>
          </a:p>
        </p:txBody>
      </p:sp>
      <p:sp>
        <p:nvSpPr>
          <p:cNvPr id="5" name="Rectangle 4"/>
          <p:cNvSpPr/>
          <p:nvPr/>
        </p:nvSpPr>
        <p:spPr>
          <a:xfrm>
            <a:off x="3657600" y="1524000"/>
            <a:ext cx="4876800" cy="1938992"/>
          </a:xfrm>
          <a:prstGeom prst="rect">
            <a:avLst/>
          </a:prstGeom>
          <a:solidFill>
            <a:schemeClr val="tx2"/>
          </a:solidFill>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smtClean="0"/>
              <a:t>       The most significant effects of the capture of York were probably felt on Lake Erie, since the capture of the ordnance and supplies destined for the British squadron there contributed eventually to their defeat in the Battle of Lake Erie.</a:t>
            </a:r>
            <a:endParaRPr lang="en-US" sz="2000" b="1" dirty="0"/>
          </a:p>
        </p:txBody>
      </p:sp>
      <p:sp>
        <p:nvSpPr>
          <p:cNvPr id="6" name="Rectangle 5"/>
          <p:cNvSpPr/>
          <p:nvPr/>
        </p:nvSpPr>
        <p:spPr>
          <a:xfrm>
            <a:off x="609600" y="5486400"/>
            <a:ext cx="8077200" cy="707886"/>
          </a:xfrm>
          <a:prstGeom prst="rect">
            <a:avLst/>
          </a:prstGeom>
          <a:solidFill>
            <a:schemeClr val="tx2"/>
          </a:solidFill>
        </p:spPr>
        <p:style>
          <a:lnRef idx="2">
            <a:schemeClr val="accent3"/>
          </a:lnRef>
          <a:fillRef idx="1">
            <a:schemeClr val="lt1"/>
          </a:fillRef>
          <a:effectRef idx="0">
            <a:schemeClr val="accent3"/>
          </a:effectRef>
          <a:fontRef idx="minor">
            <a:schemeClr val="dk1"/>
          </a:fontRef>
        </p:style>
        <p:txBody>
          <a:bodyPr wrap="square">
            <a:spAutoFit/>
          </a:bodyPr>
          <a:lstStyle/>
          <a:p>
            <a:r>
              <a:rPr lang="en-US" sz="2000" b="1" dirty="0" smtClean="0"/>
              <a:t>         The many acts of arson and looting committed by American troops led the British to seek retaliation in the burning of Washington.</a:t>
            </a:r>
            <a:endParaRPr lang="en-US" sz="2000"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8" name="Picture 4" descr="http://freepages.genealogy.rootsweb.com/%7Ehenryhowesbook/1wood864.jpg"/>
          <p:cNvPicPr>
            <a:picLocks noChangeAspect="1" noChangeArrowheads="1"/>
          </p:cNvPicPr>
          <p:nvPr/>
        </p:nvPicPr>
        <p:blipFill>
          <a:blip r:embed="rId2" cstate="print"/>
          <a:srcRect/>
          <a:stretch>
            <a:fillRect/>
          </a:stretch>
        </p:blipFill>
        <p:spPr bwMode="auto">
          <a:xfrm>
            <a:off x="0" y="-1"/>
            <a:ext cx="9144000" cy="6909437"/>
          </a:xfrm>
          <a:prstGeom prst="rect">
            <a:avLst/>
          </a:prstGeom>
          <a:noFill/>
        </p:spPr>
      </p:pic>
      <p:sp>
        <p:nvSpPr>
          <p:cNvPr id="4" name="Rectangle 3"/>
          <p:cNvSpPr/>
          <p:nvPr/>
        </p:nvSpPr>
        <p:spPr>
          <a:xfrm>
            <a:off x="1676400" y="228600"/>
            <a:ext cx="5657446"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Siege of Fort </a:t>
            </a:r>
            <a:r>
              <a:rPr lang="en-US"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Meigs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228600" y="6324600"/>
            <a:ext cx="2438400" cy="400110"/>
          </a:xfrm>
          <a:prstGeom prst="rect">
            <a:avLst/>
          </a:prstGeom>
          <a:solidFill>
            <a:schemeClr val="tx1">
              <a:lumMod val="95000"/>
            </a:schemeClr>
          </a:solidFill>
        </p:spPr>
        <p:style>
          <a:lnRef idx="2">
            <a:schemeClr val="accent3"/>
          </a:lnRef>
          <a:fillRef idx="1">
            <a:schemeClr val="lt1"/>
          </a:fillRef>
          <a:effectRef idx="0">
            <a:schemeClr val="accent3"/>
          </a:effectRef>
          <a:fontRef idx="minor">
            <a:schemeClr val="dk1"/>
          </a:fontRef>
        </p:style>
        <p:txBody>
          <a:bodyPr wrap="square">
            <a:spAutoFit/>
          </a:bodyPr>
          <a:lstStyle/>
          <a:p>
            <a:r>
              <a:rPr lang="en-US" sz="2000" b="1" dirty="0" smtClean="0">
                <a:solidFill>
                  <a:schemeClr val="bg1"/>
                </a:solidFill>
              </a:rPr>
              <a:t>28 Apr – 9 May 1813</a:t>
            </a:r>
            <a:endParaRPr lang="en-US" sz="2000" b="1" dirty="0">
              <a:solidFill>
                <a:schemeClr val="bg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2" name="Picture 4" descr="Map of the Battle of Fort Meigs"/>
          <p:cNvPicPr>
            <a:picLocks noChangeAspect="1" noChangeArrowheads="1"/>
          </p:cNvPicPr>
          <p:nvPr/>
        </p:nvPicPr>
        <p:blipFill>
          <a:blip r:embed="rId2" cstate="print"/>
          <a:srcRect/>
          <a:stretch>
            <a:fillRect/>
          </a:stretch>
        </p:blipFill>
        <p:spPr bwMode="auto">
          <a:xfrm>
            <a:off x="152400" y="2590800"/>
            <a:ext cx="6172200" cy="4118348"/>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152400" y="1066800"/>
            <a:ext cx="5867400" cy="1938992"/>
          </a:xfrm>
          <a:prstGeom prst="rect">
            <a:avLst/>
          </a:prstGeom>
        </p:spPr>
        <p:txBody>
          <a:bodyPr wrap="square">
            <a:spAutoFit/>
          </a:bodyPr>
          <a:lstStyle/>
          <a:p>
            <a:r>
              <a:rPr lang="en-US" sz="2000" b="1" dirty="0" smtClean="0"/>
              <a:t>            A small British army with support from Indians attempted to capture the recently-constructed fort to forestall an American offensive against Detroit, which the British had captured the previous year. </a:t>
            </a:r>
          </a:p>
          <a:p>
            <a:endParaRPr lang="en-US" sz="2000" b="1" dirty="0" smtClean="0"/>
          </a:p>
          <a:p>
            <a:r>
              <a:rPr lang="en-US" sz="2000" b="1" dirty="0" smtClean="0"/>
              <a:t>            </a:t>
            </a:r>
            <a:endParaRPr lang="en-US" sz="2000" b="1" dirty="0"/>
          </a:p>
        </p:txBody>
      </p:sp>
      <p:pic>
        <p:nvPicPr>
          <p:cNvPr id="78850" name="Picture 2" descr="http://upload.wikimedia.org/wikipedia/en/thumb/4/41/General_Green_Clay.jpg/200px-General_Green_Clay.jpg">
            <a:hlinkClick r:id="rId3"/>
          </p:cNvPr>
          <p:cNvPicPr>
            <a:picLocks noChangeAspect="1" noChangeArrowheads="1"/>
          </p:cNvPicPr>
          <p:nvPr/>
        </p:nvPicPr>
        <p:blipFill>
          <a:blip r:embed="rId4" cstate="print"/>
          <a:srcRect/>
          <a:stretch>
            <a:fillRect/>
          </a:stretch>
        </p:blipFill>
        <p:spPr bwMode="auto">
          <a:xfrm>
            <a:off x="6512077" y="304801"/>
            <a:ext cx="2479522" cy="31241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p:cNvSpPr/>
          <p:nvPr/>
        </p:nvSpPr>
        <p:spPr>
          <a:xfrm>
            <a:off x="7391400" y="2438400"/>
            <a:ext cx="1524000" cy="923330"/>
          </a:xfrm>
          <a:prstGeom prst="rect">
            <a:avLst/>
          </a:prstGeom>
          <a:solidFill>
            <a:schemeClr val="tx1">
              <a:lumMod val="95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smtClean="0"/>
              <a:t>Green Clay</a:t>
            </a:r>
            <a:r>
              <a:rPr lang="en-US" dirty="0" smtClean="0"/>
              <a:t>  </a:t>
            </a:r>
          </a:p>
          <a:p>
            <a:r>
              <a:rPr lang="en-US" b="1" dirty="0" smtClean="0"/>
              <a:t>14 Aug 1757 –</a:t>
            </a:r>
          </a:p>
          <a:p>
            <a:r>
              <a:rPr lang="en-US" b="1" dirty="0" smtClean="0"/>
              <a:t>31 Oct 1828</a:t>
            </a:r>
            <a:endParaRPr lang="en-US" b="1" dirty="0"/>
          </a:p>
        </p:txBody>
      </p:sp>
      <p:sp>
        <p:nvSpPr>
          <p:cNvPr id="6" name="Rectangle 5"/>
          <p:cNvSpPr/>
          <p:nvPr/>
        </p:nvSpPr>
        <p:spPr>
          <a:xfrm>
            <a:off x="457200" y="228600"/>
            <a:ext cx="5657446"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Siege of Fort </a:t>
            </a:r>
            <a:r>
              <a:rPr lang="en-US"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Meigs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Rectangle 6"/>
          <p:cNvSpPr/>
          <p:nvPr/>
        </p:nvSpPr>
        <p:spPr>
          <a:xfrm>
            <a:off x="6553200" y="3733800"/>
            <a:ext cx="2438400" cy="2554545"/>
          </a:xfrm>
          <a:prstGeom prst="rect">
            <a:avLst/>
          </a:prstGeom>
          <a:solidFill>
            <a:schemeClr val="tx1">
              <a:lumMod val="85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smtClean="0"/>
              <a:t>          An American relief attempt failed with heavy casualties, but the British failed to capture the fort and were forced to raise the siege.</a:t>
            </a:r>
            <a:endParaRPr lang="en-US" sz="2000"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www.mywarof1812.com/images/battles/130525.gif"/>
          <p:cNvPicPr>
            <a:picLocks noChangeAspect="1" noChangeArrowheads="1"/>
          </p:cNvPicPr>
          <p:nvPr/>
        </p:nvPicPr>
        <p:blipFill>
          <a:blip r:embed="rId2" cstate="print"/>
          <a:srcRect/>
          <a:stretch>
            <a:fillRect/>
          </a:stretch>
        </p:blipFill>
        <p:spPr bwMode="auto">
          <a:xfrm>
            <a:off x="0" y="0"/>
            <a:ext cx="9144000" cy="6881220"/>
          </a:xfrm>
          <a:prstGeom prst="rect">
            <a:avLst/>
          </a:prstGeom>
          <a:noFill/>
        </p:spPr>
      </p:pic>
      <p:sp>
        <p:nvSpPr>
          <p:cNvPr id="3" name="Rectangle 2"/>
          <p:cNvSpPr/>
          <p:nvPr/>
        </p:nvSpPr>
        <p:spPr>
          <a:xfrm>
            <a:off x="457200" y="5410200"/>
            <a:ext cx="633205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Battle of Fort George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Rectangle 3"/>
          <p:cNvSpPr/>
          <p:nvPr/>
        </p:nvSpPr>
        <p:spPr>
          <a:xfrm>
            <a:off x="5334000" y="152400"/>
            <a:ext cx="3586558" cy="707886"/>
          </a:xfrm>
          <a:prstGeom prst="rect">
            <a:avLst/>
          </a:prstGeom>
          <a:solidFill>
            <a:schemeClr val="tx2"/>
          </a:solidFill>
        </p:spPr>
        <p:style>
          <a:lnRef idx="2">
            <a:schemeClr val="accent5"/>
          </a:lnRef>
          <a:fillRef idx="1">
            <a:schemeClr val="lt1"/>
          </a:fillRef>
          <a:effectRef idx="0">
            <a:schemeClr val="accent5"/>
          </a:effectRef>
          <a:fontRef idx="minor">
            <a:schemeClr val="dk1"/>
          </a:fontRef>
        </p:style>
        <p:txBody>
          <a:bodyPr wrap="none" lIns="91440" tIns="45720" rIns="91440" bIns="45720">
            <a:spAutoFit/>
          </a:bodyPr>
          <a:lstStyle/>
          <a:p>
            <a:pPr algn="ctr"/>
            <a:r>
              <a:rPr lang="en-US" sz="4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25-27 May 1813</a:t>
            </a:r>
            <a:endParaRPr lang="en-US" sz="4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Plan Of Operations At The Mouth Of The Niagara River"/>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3" name="Rectangle 2"/>
          <p:cNvSpPr/>
          <p:nvPr/>
        </p:nvSpPr>
        <p:spPr>
          <a:xfrm>
            <a:off x="457200" y="5410200"/>
            <a:ext cx="633205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Battle of Fort George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Battle of Fort George"/>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2" name="Rectangle 1"/>
          <p:cNvSpPr/>
          <p:nvPr/>
        </p:nvSpPr>
        <p:spPr>
          <a:xfrm>
            <a:off x="2667000" y="228600"/>
            <a:ext cx="633205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Battle of Fort George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228600" y="990600"/>
            <a:ext cx="3352800" cy="5632311"/>
          </a:xfrm>
          <a:prstGeom prst="rect">
            <a:avLst/>
          </a:prstGeom>
        </p:spPr>
        <p:txBody>
          <a:bodyPr wrap="square">
            <a:spAutoFit/>
          </a:bodyPr>
          <a:lstStyle/>
          <a:p>
            <a:r>
              <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The Americans</a:t>
            </a:r>
          </a:p>
          <a:p>
            <a:r>
              <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successfully captured Niagara and took possession of the fort. They would occupy the fort and town for the next seven months. </a:t>
            </a:r>
          </a:p>
          <a:p>
            <a:endPar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The British abandoned the entire Niagara region including Fort Erie and retreated to their depot on Burlington Heights in present-day Hamilton.</a:t>
            </a:r>
            <a:endPar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228600"/>
            <a:ext cx="8470396" cy="830997"/>
          </a:xfrm>
          <a:prstGeom prst="rect">
            <a:avLst/>
          </a:prstGeom>
          <a:solidFill>
            <a:schemeClr val="accent5">
              <a:lumMod val="60000"/>
              <a:lumOff val="40000"/>
            </a:schemeClr>
          </a:solidFill>
        </p:spPr>
        <p:style>
          <a:lnRef idx="2">
            <a:schemeClr val="accent2"/>
          </a:lnRef>
          <a:fillRef idx="1">
            <a:schemeClr val="lt1"/>
          </a:fillRef>
          <a:effectRef idx="0">
            <a:schemeClr val="accent2"/>
          </a:effectRef>
          <a:fontRef idx="minor">
            <a:schemeClr val="dk1"/>
          </a:fontRef>
        </p:style>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48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Second Battle of </a:t>
            </a:r>
            <a:r>
              <a:rPr lang="en-US" sz="4800" b="1" cap="none" spc="0"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Sacket's</a:t>
            </a:r>
            <a:r>
              <a:rPr lang="en-US" sz="48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Harbor</a:t>
            </a:r>
            <a:endParaRPr lang="en-US" sz="48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4" name="Rectangle 3"/>
          <p:cNvSpPr/>
          <p:nvPr/>
        </p:nvSpPr>
        <p:spPr>
          <a:xfrm>
            <a:off x="228600" y="1143000"/>
            <a:ext cx="8763000" cy="1569660"/>
          </a:xfrm>
          <a:prstGeom prst="rect">
            <a:avLst/>
          </a:prstGeom>
        </p:spPr>
        <p:txBody>
          <a:bodyPr wrap="square">
            <a:spAutoFit/>
          </a:bodyPr>
          <a:lstStyle/>
          <a:p>
            <a:r>
              <a:rPr lang="en-US" sz="2400" b="1" dirty="0" smtClean="0"/>
              <a:t>          29 May 1813,  A British force was transported across Lake Ontario and attempted to capture the town, which was the principal dockyard and base for the American naval squadron on the lake. They were repulsed by American regulars and militia.</a:t>
            </a:r>
            <a:endParaRPr lang="en-US" sz="2400" b="1" dirty="0"/>
          </a:p>
        </p:txBody>
      </p:sp>
      <p:pic>
        <p:nvPicPr>
          <p:cNvPr id="49154" name="Picture 2" descr="File:SackettsHarbor1813.jpg">
            <a:hlinkClick r:id="rId2"/>
          </p:cNvPr>
          <p:cNvPicPr>
            <a:picLocks noChangeAspect="1" noChangeArrowheads="1"/>
          </p:cNvPicPr>
          <p:nvPr/>
        </p:nvPicPr>
        <p:blipFill>
          <a:blip r:embed="rId3" cstate="print"/>
          <a:srcRect/>
          <a:stretch>
            <a:fillRect/>
          </a:stretch>
        </p:blipFill>
        <p:spPr bwMode="auto">
          <a:xfrm>
            <a:off x="0" y="2743200"/>
            <a:ext cx="9144000" cy="41148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2" name="Picture 8" descr="File:MG Robert Ross.jpg">
            <a:hlinkClick r:id="rId2"/>
          </p:cNvPr>
          <p:cNvPicPr>
            <a:picLocks noChangeAspect="1" noChangeArrowheads="1"/>
          </p:cNvPicPr>
          <p:nvPr/>
        </p:nvPicPr>
        <p:blipFill>
          <a:blip r:embed="rId3" cstate="print"/>
          <a:srcRect/>
          <a:stretch>
            <a:fillRect/>
          </a:stretch>
        </p:blipFill>
        <p:spPr bwMode="auto">
          <a:xfrm>
            <a:off x="6172200" y="3962400"/>
            <a:ext cx="2772458" cy="2590800"/>
          </a:xfrm>
          <a:prstGeom prst="rect">
            <a:avLst/>
          </a:prstGeom>
          <a:ln w="88900" cap="sq" cmpd="thickThin">
            <a:solidFill>
              <a:srgbClr val="000000"/>
            </a:solidFill>
            <a:prstDash val="solid"/>
            <a:miter lim="800000"/>
          </a:ln>
          <a:effectLst>
            <a:innerShdw blurRad="76200">
              <a:srgbClr val="000000"/>
            </a:innerShdw>
          </a:effectLst>
        </p:spPr>
      </p:pic>
      <p:pic>
        <p:nvPicPr>
          <p:cNvPr id="41994" name="Picture 10" descr="File:Tecumseh02.jpg">
            <a:hlinkClick r:id="rId4"/>
          </p:cNvPr>
          <p:cNvPicPr>
            <a:picLocks noChangeAspect="1" noChangeArrowheads="1"/>
          </p:cNvPicPr>
          <p:nvPr/>
        </p:nvPicPr>
        <p:blipFill>
          <a:blip r:embed="rId5" cstate="print"/>
          <a:srcRect/>
          <a:stretch>
            <a:fillRect/>
          </a:stretch>
        </p:blipFill>
        <p:spPr bwMode="auto">
          <a:xfrm>
            <a:off x="228600" y="3505200"/>
            <a:ext cx="2209800" cy="3124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988" name="Picture 4" descr="File:Rogerhalesheaffe.jpg">
            <a:hlinkClick r:id="rId6"/>
          </p:cNvPr>
          <p:cNvPicPr>
            <a:picLocks noChangeAspect="1" noChangeArrowheads="1"/>
          </p:cNvPicPr>
          <p:nvPr/>
        </p:nvPicPr>
        <p:blipFill>
          <a:blip r:embed="rId7" cstate="print"/>
          <a:srcRect/>
          <a:stretch>
            <a:fillRect/>
          </a:stretch>
        </p:blipFill>
        <p:spPr bwMode="auto">
          <a:xfrm>
            <a:off x="2895600" y="152400"/>
            <a:ext cx="3124200" cy="3276600"/>
          </a:xfrm>
          <a:prstGeom prst="rect">
            <a:avLst/>
          </a:prstGeom>
          <a:ln w="88900" cap="sq" cmpd="thickThin">
            <a:solidFill>
              <a:srgbClr val="000000"/>
            </a:solidFill>
            <a:prstDash val="solid"/>
            <a:miter lim="800000"/>
          </a:ln>
          <a:effectLst>
            <a:innerShdw blurRad="76200">
              <a:srgbClr val="000000"/>
            </a:innerShdw>
          </a:effectLst>
        </p:spPr>
      </p:pic>
      <p:pic>
        <p:nvPicPr>
          <p:cNvPr id="41990" name="Picture 6" descr="File:Gordon Drummond.jpg">
            <a:hlinkClick r:id="rId8"/>
          </p:cNvPr>
          <p:cNvPicPr>
            <a:picLocks noChangeAspect="1" noChangeArrowheads="1"/>
          </p:cNvPicPr>
          <p:nvPr/>
        </p:nvPicPr>
        <p:blipFill>
          <a:blip r:embed="rId9" cstate="print"/>
          <a:srcRect/>
          <a:stretch>
            <a:fillRect/>
          </a:stretch>
        </p:blipFill>
        <p:spPr bwMode="auto">
          <a:xfrm>
            <a:off x="6248400" y="228600"/>
            <a:ext cx="2667000" cy="3352800"/>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3140515" y="4114800"/>
            <a:ext cx="2282035" cy="1754326"/>
          </a:xfrm>
          <a:prstGeom prst="rect">
            <a:avLst/>
          </a:prstGeom>
          <a:solidFill>
            <a:srgbClr val="FF0000"/>
          </a:solidFill>
        </p:spPr>
        <p:style>
          <a:lnRef idx="2">
            <a:schemeClr val="accent3"/>
          </a:lnRef>
          <a:fillRef idx="1">
            <a:schemeClr val="lt1"/>
          </a:fillRef>
          <a:effectRef idx="0">
            <a:schemeClr val="accent3"/>
          </a:effectRef>
          <a:fontRef idx="minor">
            <a:schemeClr val="dk1"/>
          </a:fontRef>
        </p:style>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War of </a:t>
            </a:r>
          </a:p>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1812</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41986" name="Picture 2" descr="File:Isaac Brock portrait 1, from The Story of Isaac Brock (1908)-2.png">
            <a:hlinkClick r:id="rId10"/>
          </p:cNvPr>
          <p:cNvPicPr>
            <a:picLocks noChangeAspect="1" noChangeArrowheads="1"/>
          </p:cNvPicPr>
          <p:nvPr/>
        </p:nvPicPr>
        <p:blipFill>
          <a:blip r:embed="rId11" cstate="print"/>
          <a:srcRect/>
          <a:stretch>
            <a:fillRect/>
          </a:stretch>
        </p:blipFill>
        <p:spPr bwMode="auto">
          <a:xfrm>
            <a:off x="304800" y="457200"/>
            <a:ext cx="2362200" cy="2895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ectangle 3"/>
          <p:cNvSpPr/>
          <p:nvPr/>
        </p:nvSpPr>
        <p:spPr>
          <a:xfrm>
            <a:off x="0" y="152400"/>
            <a:ext cx="3048000" cy="646331"/>
          </a:xfrm>
          <a:prstGeom prst="rect">
            <a:avLst/>
          </a:prstGeom>
        </p:spPr>
        <p:txBody>
          <a:bodyPr wrap="square">
            <a:spAutoFit/>
          </a:bodyPr>
          <a:lstStyle/>
          <a:p>
            <a:r>
              <a:rPr lang="en-US" b="1" dirty="0" smtClean="0"/>
              <a:t>Major-General Sir Isaac Brock</a:t>
            </a:r>
            <a:r>
              <a:rPr lang="en-US" dirty="0" smtClean="0"/>
              <a:t> </a:t>
            </a:r>
          </a:p>
          <a:p>
            <a:r>
              <a:rPr lang="en-US" dirty="0" smtClean="0"/>
              <a:t> </a:t>
            </a:r>
            <a:r>
              <a:rPr lang="en-US" b="1" dirty="0" smtClean="0"/>
              <a:t>6 Oct 1769 – 13 Oct 1812</a:t>
            </a:r>
            <a:endParaRPr lang="en-US" b="1" dirty="0"/>
          </a:p>
        </p:txBody>
      </p:sp>
      <p:sp>
        <p:nvSpPr>
          <p:cNvPr id="6" name="Rectangle 5"/>
          <p:cNvSpPr/>
          <p:nvPr/>
        </p:nvSpPr>
        <p:spPr>
          <a:xfrm>
            <a:off x="2819400" y="2514600"/>
            <a:ext cx="3276600" cy="64633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b="1" dirty="0" smtClean="0">
                <a:solidFill>
                  <a:schemeClr val="bg1"/>
                </a:solidFill>
              </a:rPr>
              <a:t>General Sir Roger Hale </a:t>
            </a:r>
            <a:r>
              <a:rPr lang="en-US" b="1" dirty="0" err="1" smtClean="0">
                <a:solidFill>
                  <a:schemeClr val="bg1"/>
                </a:solidFill>
              </a:rPr>
              <a:t>Sheaffe</a:t>
            </a:r>
            <a:r>
              <a:rPr lang="en-US" b="1" dirty="0">
                <a:solidFill>
                  <a:schemeClr val="bg1"/>
                </a:solidFill>
              </a:rPr>
              <a:t> </a:t>
            </a:r>
            <a:endParaRPr lang="en-US" b="1" dirty="0" smtClean="0">
              <a:solidFill>
                <a:schemeClr val="bg1"/>
              </a:solidFill>
            </a:endParaRPr>
          </a:p>
          <a:p>
            <a:r>
              <a:rPr lang="en-US" b="1" dirty="0" smtClean="0">
                <a:solidFill>
                  <a:schemeClr val="bg1"/>
                </a:solidFill>
              </a:rPr>
              <a:t>15 July 1763 – 17 July 1851</a:t>
            </a:r>
            <a:endParaRPr lang="en-US" b="1" dirty="0">
              <a:solidFill>
                <a:schemeClr val="bg1"/>
              </a:solidFill>
            </a:endParaRPr>
          </a:p>
        </p:txBody>
      </p:sp>
      <p:sp>
        <p:nvSpPr>
          <p:cNvPr id="9" name="Rectangle 8"/>
          <p:cNvSpPr/>
          <p:nvPr/>
        </p:nvSpPr>
        <p:spPr>
          <a:xfrm>
            <a:off x="6248400" y="2590800"/>
            <a:ext cx="2743200" cy="646331"/>
          </a:xfrm>
          <a:prstGeom prst="rect">
            <a:avLst/>
          </a:prstGeom>
        </p:spPr>
        <p:txBody>
          <a:bodyPr wrap="square">
            <a:spAutoFit/>
          </a:bodyPr>
          <a:lstStyle/>
          <a:p>
            <a:r>
              <a:rPr lang="en-US" b="1" dirty="0" smtClean="0"/>
              <a:t>Sir Gordon Drummond</a:t>
            </a:r>
            <a:r>
              <a:rPr lang="en-US" dirty="0"/>
              <a:t> </a:t>
            </a:r>
            <a:endParaRPr lang="en-US" dirty="0" smtClean="0"/>
          </a:p>
          <a:p>
            <a:r>
              <a:rPr lang="en-US" b="1" dirty="0" smtClean="0"/>
              <a:t>27 Sep 1772 – 10 Oct 1854</a:t>
            </a:r>
            <a:endParaRPr lang="en-US" b="1" dirty="0"/>
          </a:p>
        </p:txBody>
      </p:sp>
      <p:sp>
        <p:nvSpPr>
          <p:cNvPr id="11" name="Rectangle 10"/>
          <p:cNvSpPr/>
          <p:nvPr/>
        </p:nvSpPr>
        <p:spPr>
          <a:xfrm>
            <a:off x="6324600" y="5867400"/>
            <a:ext cx="2024913" cy="646331"/>
          </a:xfrm>
          <a:prstGeom prst="rect">
            <a:avLst/>
          </a:prstGeom>
        </p:spPr>
        <p:txBody>
          <a:bodyPr wrap="none">
            <a:spAutoFit/>
          </a:bodyPr>
          <a:lstStyle/>
          <a:p>
            <a:r>
              <a:rPr lang="en-US" b="1" dirty="0" smtClean="0"/>
              <a:t>Robert Ross</a:t>
            </a:r>
            <a:r>
              <a:rPr lang="en-US" dirty="0" smtClean="0"/>
              <a:t> </a:t>
            </a:r>
          </a:p>
          <a:p>
            <a:r>
              <a:rPr lang="en-US" b="1" dirty="0" smtClean="0"/>
              <a:t>1766 – 12 Sep 1814</a:t>
            </a:r>
            <a:endParaRPr lang="en-US" b="1" dirty="0"/>
          </a:p>
        </p:txBody>
      </p:sp>
      <p:sp>
        <p:nvSpPr>
          <p:cNvPr id="13" name="Rectangle 12"/>
          <p:cNvSpPr/>
          <p:nvPr/>
        </p:nvSpPr>
        <p:spPr>
          <a:xfrm>
            <a:off x="304800" y="5562600"/>
            <a:ext cx="1324402" cy="923330"/>
          </a:xfrm>
          <a:prstGeom prst="rect">
            <a:avLst/>
          </a:prstGeom>
        </p:spPr>
        <p:txBody>
          <a:bodyPr wrap="none">
            <a:spAutoFit/>
          </a:bodyPr>
          <a:lstStyle/>
          <a:p>
            <a:r>
              <a:rPr lang="en-US" b="1" dirty="0" smtClean="0"/>
              <a:t>Tecumseh</a:t>
            </a:r>
            <a:r>
              <a:rPr lang="en-US" dirty="0" smtClean="0"/>
              <a:t>  </a:t>
            </a:r>
          </a:p>
          <a:p>
            <a:r>
              <a:rPr lang="en-US" b="1" dirty="0" smtClean="0"/>
              <a:t>Mar 1768 – </a:t>
            </a:r>
          </a:p>
          <a:p>
            <a:r>
              <a:rPr lang="en-US" b="1" dirty="0" smtClean="0"/>
              <a:t>5 Oct 1813</a:t>
            </a:r>
            <a:endParaRPr lang="en-US" b="1"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File:Jameslucasyeo.JPG">
            <a:hlinkClick r:id="rId2"/>
          </p:cNvPr>
          <p:cNvPicPr>
            <a:picLocks noChangeAspect="1" noChangeArrowheads="1"/>
          </p:cNvPicPr>
          <p:nvPr/>
        </p:nvPicPr>
        <p:blipFill>
          <a:blip r:embed="rId3" cstate="print"/>
          <a:srcRect/>
          <a:stretch>
            <a:fillRect/>
          </a:stretch>
        </p:blipFill>
        <p:spPr bwMode="auto">
          <a:xfrm>
            <a:off x="381000" y="1295400"/>
            <a:ext cx="2743200" cy="2819400"/>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457200" y="228600"/>
            <a:ext cx="8470396" cy="830997"/>
          </a:xfrm>
          <a:prstGeom prst="rect">
            <a:avLst/>
          </a:prstGeom>
          <a:solidFill>
            <a:schemeClr val="accent5">
              <a:lumMod val="60000"/>
              <a:lumOff val="40000"/>
            </a:schemeClr>
          </a:solidFill>
        </p:spPr>
        <p:style>
          <a:lnRef idx="2">
            <a:schemeClr val="accent2"/>
          </a:lnRef>
          <a:fillRef idx="1">
            <a:schemeClr val="lt1"/>
          </a:fillRef>
          <a:effectRef idx="0">
            <a:schemeClr val="accent2"/>
          </a:effectRef>
          <a:fontRef idx="minor">
            <a:schemeClr val="dk1"/>
          </a:fontRef>
        </p:style>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48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Second Battle of </a:t>
            </a:r>
            <a:r>
              <a:rPr lang="en-US" sz="4800" b="1" cap="none" spc="0"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Sacket's</a:t>
            </a:r>
            <a:r>
              <a:rPr lang="en-US" sz="48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Harbor</a:t>
            </a:r>
            <a:endParaRPr lang="en-US" sz="48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Rectangle 2"/>
          <p:cNvSpPr/>
          <p:nvPr/>
        </p:nvSpPr>
        <p:spPr>
          <a:xfrm>
            <a:off x="304800" y="3429000"/>
            <a:ext cx="2895600" cy="707886"/>
          </a:xfrm>
          <a:prstGeom prst="rect">
            <a:avLst/>
          </a:prstGeom>
        </p:spPr>
        <p:txBody>
          <a:bodyPr wrap="square">
            <a:spAutoFit/>
          </a:bodyPr>
          <a:lstStyle/>
          <a:p>
            <a:r>
              <a:rPr lang="en-US" sz="2000" b="1" dirty="0" smtClean="0">
                <a:solidFill>
                  <a:srgbClr val="FF0000"/>
                </a:solidFill>
              </a:rPr>
              <a:t>Sir James Lucas </a:t>
            </a:r>
            <a:r>
              <a:rPr lang="en-US" sz="2000" b="1" dirty="0" err="1" smtClean="0">
                <a:solidFill>
                  <a:srgbClr val="FF0000"/>
                </a:solidFill>
              </a:rPr>
              <a:t>Yeo</a:t>
            </a:r>
            <a:r>
              <a:rPr lang="en-US" sz="2000" b="1" dirty="0" smtClean="0">
                <a:solidFill>
                  <a:srgbClr val="FF0000"/>
                </a:solidFill>
              </a:rPr>
              <a:t> </a:t>
            </a:r>
          </a:p>
          <a:p>
            <a:r>
              <a:rPr lang="en-US" sz="2000" b="1" dirty="0" smtClean="0">
                <a:solidFill>
                  <a:srgbClr val="FF0000"/>
                </a:solidFill>
              </a:rPr>
              <a:t>7 Oct 1782 – 21 Aug 1818</a:t>
            </a:r>
            <a:endParaRPr lang="en-US" sz="2000" b="1" dirty="0">
              <a:solidFill>
                <a:srgbClr val="FF0000"/>
              </a:solidFill>
            </a:endParaRPr>
          </a:p>
        </p:txBody>
      </p:sp>
      <p:pic>
        <p:nvPicPr>
          <p:cNvPr id="50180" name="Picture 4" descr="HMS St Lawrence 001.jpg">
            <a:hlinkClick r:id="rId4"/>
          </p:cNvPr>
          <p:cNvPicPr>
            <a:picLocks noChangeAspect="1" noChangeArrowheads="1"/>
          </p:cNvPicPr>
          <p:nvPr/>
        </p:nvPicPr>
        <p:blipFill>
          <a:blip r:embed="rId5" cstate="print"/>
          <a:srcRect/>
          <a:stretch>
            <a:fillRect/>
          </a:stretch>
        </p:blipFill>
        <p:spPr bwMode="auto">
          <a:xfrm>
            <a:off x="4419600" y="1279017"/>
            <a:ext cx="4267200" cy="32929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4343400" y="4648200"/>
            <a:ext cx="4572000" cy="2031325"/>
          </a:xfrm>
          <a:prstGeom prst="rect">
            <a:avLst/>
          </a:prstGeom>
        </p:spPr>
        <p:txBody>
          <a:bodyPr>
            <a:spAutoFit/>
          </a:bodyPr>
          <a:lstStyle/>
          <a:p>
            <a:r>
              <a:rPr lang="en-US" b="1" dirty="0" smtClean="0"/>
              <a:t>         HMS </a:t>
            </a:r>
            <a:r>
              <a:rPr lang="en-US" b="1" i="1" dirty="0" smtClean="0"/>
              <a:t>St Lawrence</a:t>
            </a:r>
            <a:r>
              <a:rPr lang="en-US" dirty="0" smtClean="0"/>
              <a:t> </a:t>
            </a:r>
            <a:r>
              <a:rPr lang="en-US" b="1" dirty="0" smtClean="0"/>
              <a:t>was a 112-gun wooden warship of the Royal Navy that served on Lake Ontario. </a:t>
            </a:r>
          </a:p>
          <a:p>
            <a:endParaRPr lang="en-US" b="1" dirty="0" smtClean="0"/>
          </a:p>
          <a:p>
            <a:r>
              <a:rPr lang="en-US" b="1" dirty="0" smtClean="0"/>
              <a:t>           She was the only Royal Navy ship of the line ever to be launched and operated entirely in fresh water.</a:t>
            </a:r>
            <a:endParaRPr lang="en-US" b="1" dirty="0"/>
          </a:p>
        </p:txBody>
      </p:sp>
      <p:sp>
        <p:nvSpPr>
          <p:cNvPr id="8" name="Rectangle 7"/>
          <p:cNvSpPr/>
          <p:nvPr/>
        </p:nvSpPr>
        <p:spPr>
          <a:xfrm>
            <a:off x="381000" y="4495800"/>
            <a:ext cx="3733800" cy="1631216"/>
          </a:xfrm>
          <a:prstGeom prst="rect">
            <a:avLst/>
          </a:prstGeom>
        </p:spPr>
        <p:txBody>
          <a:bodyPr wrap="square">
            <a:spAutoFit/>
          </a:bodyPr>
          <a:lstStyle/>
          <a:p>
            <a:r>
              <a:rPr lang="en-US" sz="2000" b="1" dirty="0" smtClean="0"/>
              <a:t>          Sir James's use of his small navy was always determined and skilful, but he was hampered by a lack of cooperation from the British army.</a:t>
            </a:r>
            <a:endParaRPr lang="en-US" sz="2000" b="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xtimeline.com/__UserPic_Large/1237/ELT200708310151153439620.JPG"/>
          <p:cNvPicPr>
            <a:picLocks noChangeAspect="1" noChangeArrowheads="1"/>
          </p:cNvPicPr>
          <p:nvPr/>
        </p:nvPicPr>
        <p:blipFill>
          <a:blip r:embed="rId2" cstate="print"/>
          <a:srcRect/>
          <a:stretch>
            <a:fillRect/>
          </a:stretch>
        </p:blipFill>
        <p:spPr bwMode="auto">
          <a:xfrm>
            <a:off x="0" y="0"/>
            <a:ext cx="9144000" cy="6892978"/>
          </a:xfrm>
          <a:prstGeom prst="rect">
            <a:avLst/>
          </a:prstGeom>
          <a:noFill/>
        </p:spPr>
      </p:pic>
      <p:sp>
        <p:nvSpPr>
          <p:cNvPr id="4" name="Rectangle 3"/>
          <p:cNvSpPr/>
          <p:nvPr/>
        </p:nvSpPr>
        <p:spPr>
          <a:xfrm>
            <a:off x="228600" y="3657600"/>
            <a:ext cx="3352800" cy="2862322"/>
          </a:xfrm>
          <a:prstGeom prst="rect">
            <a:avLst/>
          </a:prstGeom>
        </p:spPr>
        <p:txBody>
          <a:bodyPr wrap="square">
            <a:spAutoFit/>
          </a:bodyPr>
          <a:lstStyle/>
          <a:p>
            <a:r>
              <a:rPr lang="en-US" sz="2000" b="1" dirty="0" smtClean="0">
                <a:solidFill>
                  <a:schemeClr val="bg1"/>
                </a:solidFill>
              </a:rPr>
              <a:t>         A British force was transported across Lake Ontario and attempted to capture the town, which was the principal dockyard and base for the American naval squadron on the lake. They were repulsed by American regulars and militia.</a:t>
            </a:r>
            <a:endParaRPr lang="en-US" sz="2000" b="1" dirty="0">
              <a:solidFill>
                <a:schemeClr val="bg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File:Wpdms battleoflakeerie.jpg">
            <a:hlinkClick r:id="rId2"/>
          </p:cNvPr>
          <p:cNvPicPr>
            <a:picLocks noChangeAspect="1" noChangeArrowheads="1"/>
          </p:cNvPicPr>
          <p:nvPr/>
        </p:nvPicPr>
        <p:blipFill>
          <a:blip r:embed="rId3" cstate="print"/>
          <a:srcRect/>
          <a:stretch>
            <a:fillRect/>
          </a:stretch>
        </p:blipFill>
        <p:spPr bwMode="auto">
          <a:xfrm>
            <a:off x="-1" y="0"/>
            <a:ext cx="9216761" cy="6858000"/>
          </a:xfrm>
          <a:prstGeom prst="rect">
            <a:avLst/>
          </a:prstGeom>
          <a:noFill/>
        </p:spPr>
      </p:pic>
      <p:sp>
        <p:nvSpPr>
          <p:cNvPr id="2" name="Rectangle 1"/>
          <p:cNvSpPr/>
          <p:nvPr/>
        </p:nvSpPr>
        <p:spPr>
          <a:xfrm>
            <a:off x="228600" y="228600"/>
            <a:ext cx="5359352" cy="923330"/>
          </a:xfrm>
          <a:prstGeom prst="rect">
            <a:avLst/>
          </a:prstGeom>
          <a:noFill/>
        </p:spPr>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Battle of Lake Erie</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3" name="Rectangle 2"/>
          <p:cNvSpPr/>
          <p:nvPr/>
        </p:nvSpPr>
        <p:spPr>
          <a:xfrm>
            <a:off x="6705600" y="304800"/>
            <a:ext cx="1712328" cy="461665"/>
          </a:xfrm>
          <a:prstGeom prst="rect">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wrap="none">
            <a:spAutoFit/>
          </a:bodyPr>
          <a:lstStyle/>
          <a:p>
            <a:r>
              <a:rPr lang="en-US" sz="2400" b="1" dirty="0" smtClean="0"/>
              <a:t>10 Sep 1813</a:t>
            </a:r>
            <a:endParaRPr lang="en-US" sz="2400" b="1"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File:RobertHeriotBarclay.jpg">
            <a:hlinkClick r:id="rId2"/>
          </p:cNvPr>
          <p:cNvPicPr>
            <a:picLocks noChangeAspect="1" noChangeArrowheads="1"/>
          </p:cNvPicPr>
          <p:nvPr/>
        </p:nvPicPr>
        <p:blipFill>
          <a:blip r:embed="rId3" cstate="print"/>
          <a:srcRect/>
          <a:stretch>
            <a:fillRect/>
          </a:stretch>
        </p:blipFill>
        <p:spPr bwMode="auto">
          <a:xfrm>
            <a:off x="228600" y="1955348"/>
            <a:ext cx="2667000" cy="386442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Rectangle 2"/>
          <p:cNvSpPr/>
          <p:nvPr/>
        </p:nvSpPr>
        <p:spPr>
          <a:xfrm>
            <a:off x="304800" y="5943600"/>
            <a:ext cx="2667000" cy="646331"/>
          </a:xfrm>
          <a:prstGeom prst="rect">
            <a:avLst/>
          </a:prstGeom>
          <a:solidFill>
            <a:schemeClr val="tx1">
              <a:lumMod val="85000"/>
            </a:schemeClr>
          </a:solidFill>
        </p:spPr>
        <p:style>
          <a:lnRef idx="2">
            <a:schemeClr val="accent5"/>
          </a:lnRef>
          <a:fillRef idx="1">
            <a:schemeClr val="lt1"/>
          </a:fillRef>
          <a:effectRef idx="0">
            <a:schemeClr val="accent5"/>
          </a:effectRef>
          <a:fontRef idx="minor">
            <a:schemeClr val="dk1"/>
          </a:fontRef>
        </p:style>
        <p:txBody>
          <a:bodyPr wrap="square">
            <a:spAutoFit/>
          </a:bodyPr>
          <a:lstStyle/>
          <a:p>
            <a:r>
              <a:rPr lang="en-US" b="1" dirty="0" smtClean="0"/>
              <a:t>Robert </a:t>
            </a:r>
            <a:r>
              <a:rPr lang="en-US" b="1" dirty="0" err="1" smtClean="0"/>
              <a:t>Heriot</a:t>
            </a:r>
            <a:r>
              <a:rPr lang="en-US" b="1" dirty="0" smtClean="0"/>
              <a:t> Barclay</a:t>
            </a:r>
            <a:r>
              <a:rPr lang="en-US" dirty="0" smtClean="0"/>
              <a:t>  </a:t>
            </a:r>
          </a:p>
          <a:p>
            <a:r>
              <a:rPr lang="en-US" dirty="0" smtClean="0"/>
              <a:t>18 Sep 1786 – 8 May 1837</a:t>
            </a:r>
            <a:endParaRPr lang="en-US" dirty="0"/>
          </a:p>
        </p:txBody>
      </p:sp>
      <p:pic>
        <p:nvPicPr>
          <p:cNvPr id="81924" name="Picture 4" descr="Oliver Hazard Perry">
            <a:hlinkClick r:id="rId4" tooltip="Oliver Hazard Perry"/>
          </p:cNvPr>
          <p:cNvPicPr>
            <a:picLocks noChangeAspect="1" noChangeArrowheads="1"/>
          </p:cNvPicPr>
          <p:nvPr/>
        </p:nvPicPr>
        <p:blipFill>
          <a:blip r:embed="rId5" cstate="print"/>
          <a:srcRect/>
          <a:stretch>
            <a:fillRect/>
          </a:stretch>
        </p:blipFill>
        <p:spPr bwMode="auto">
          <a:xfrm>
            <a:off x="6477000" y="228600"/>
            <a:ext cx="2438400" cy="30701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6172200" y="3429000"/>
            <a:ext cx="2819400" cy="923330"/>
          </a:xfrm>
          <a:prstGeom prst="rect">
            <a:avLst/>
          </a:prstGeom>
          <a:solidFill>
            <a:schemeClr val="tx1">
              <a:lumMod val="85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smtClean="0"/>
              <a:t>Oliver Hazard Perry</a:t>
            </a:r>
            <a:r>
              <a:rPr lang="en-US" dirty="0" smtClean="0"/>
              <a:t> </a:t>
            </a:r>
          </a:p>
          <a:p>
            <a:r>
              <a:rPr lang="en-US" b="1" dirty="0" smtClean="0"/>
              <a:t>The Hero of Lake Erie</a:t>
            </a:r>
          </a:p>
          <a:p>
            <a:r>
              <a:rPr lang="en-US" dirty="0" smtClean="0"/>
              <a:t> </a:t>
            </a:r>
            <a:r>
              <a:rPr lang="en-US" b="1" dirty="0" smtClean="0"/>
              <a:t>23 Aug 1785 – 23 Aug 1819</a:t>
            </a:r>
            <a:endParaRPr lang="en-US" b="1" dirty="0"/>
          </a:p>
        </p:txBody>
      </p:sp>
      <p:sp>
        <p:nvSpPr>
          <p:cNvPr id="6" name="Rectangle 5"/>
          <p:cNvSpPr/>
          <p:nvPr/>
        </p:nvSpPr>
        <p:spPr>
          <a:xfrm>
            <a:off x="228600" y="152400"/>
            <a:ext cx="4572000" cy="707886"/>
          </a:xfrm>
          <a:prstGeom prst="rect">
            <a:avLst/>
          </a:prstGeom>
        </p:spPr>
        <p:txBody>
          <a:bodyPr>
            <a:spAutoFit/>
          </a:bodyPr>
          <a:lstStyle/>
          <a:p>
            <a:r>
              <a:rPr lang="en-US" b="1" dirty="0" smtClean="0"/>
              <a:t>          </a:t>
            </a:r>
            <a:r>
              <a:rPr lang="en-US" sz="2000" b="1" dirty="0" smtClean="0"/>
              <a:t>The Americans dominated Lake Ontario and held the Niagara Peninsula. </a:t>
            </a:r>
            <a:endParaRPr lang="en-US" sz="2000" b="1" dirty="0"/>
          </a:p>
        </p:txBody>
      </p:sp>
      <p:sp>
        <p:nvSpPr>
          <p:cNvPr id="7" name="Rectangle 6"/>
          <p:cNvSpPr/>
          <p:nvPr/>
        </p:nvSpPr>
        <p:spPr>
          <a:xfrm>
            <a:off x="5334000" y="5791200"/>
            <a:ext cx="2106667" cy="400110"/>
          </a:xfrm>
          <a:prstGeom prst="rect">
            <a:avLst/>
          </a:prstGeom>
        </p:spPr>
        <p:txBody>
          <a:bodyPr wrap="none">
            <a:spAutoFit/>
          </a:bodyPr>
          <a:lstStyle/>
          <a:p>
            <a:r>
              <a:rPr lang="en-US" sz="2000" b="1" dirty="0" smtClean="0"/>
              <a:t>5 Jun - 28 Jul 1813</a:t>
            </a:r>
            <a:endParaRPr lang="en-US" sz="2000" b="1" dirty="0"/>
          </a:p>
        </p:txBody>
      </p:sp>
      <p:sp>
        <p:nvSpPr>
          <p:cNvPr id="8" name="Rectangle 7"/>
          <p:cNvSpPr/>
          <p:nvPr/>
        </p:nvSpPr>
        <p:spPr>
          <a:xfrm>
            <a:off x="2743200" y="1143000"/>
            <a:ext cx="3733800" cy="1938992"/>
          </a:xfrm>
          <a:prstGeom prst="rect">
            <a:avLst/>
          </a:prstGeom>
        </p:spPr>
        <p:txBody>
          <a:bodyPr wrap="square">
            <a:spAutoFit/>
          </a:bodyPr>
          <a:lstStyle/>
          <a:p>
            <a:r>
              <a:rPr lang="en-US" sz="2000" b="1" dirty="0" smtClean="0"/>
              <a:t>           Barclay maintained a blockade of </a:t>
            </a:r>
            <a:r>
              <a:rPr lang="en-US" sz="2000" b="1" dirty="0" err="1" smtClean="0"/>
              <a:t>Presqu'Isle</a:t>
            </a:r>
            <a:r>
              <a:rPr lang="en-US" sz="2000" b="1" dirty="0" smtClean="0"/>
              <a:t>, preventing the Americans under Oliver Hazard Perry from crossing the sandbar at the mouth of the harbor.</a:t>
            </a:r>
            <a:endParaRPr lang="en-US" sz="2000" b="1" dirty="0"/>
          </a:p>
        </p:txBody>
      </p:sp>
      <p:sp>
        <p:nvSpPr>
          <p:cNvPr id="10" name="Rectangle 9"/>
          <p:cNvSpPr/>
          <p:nvPr/>
        </p:nvSpPr>
        <p:spPr>
          <a:xfrm>
            <a:off x="3352800" y="4876800"/>
            <a:ext cx="5359352" cy="923330"/>
          </a:xfrm>
          <a:prstGeom prst="rect">
            <a:avLst/>
          </a:prstGeom>
          <a:noFill/>
        </p:spPr>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Battle of Lake Erie</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3581400" cy="5940088"/>
          </a:xfrm>
          <a:prstGeom prst="rect">
            <a:avLst/>
          </a:prstGeom>
        </p:spPr>
        <p:txBody>
          <a:bodyPr wrap="square">
            <a:spAutoFit/>
          </a:bodyPr>
          <a:lstStyle/>
          <a:p>
            <a:r>
              <a:rPr lang="en-US" sz="2000" b="1" dirty="0" smtClean="0"/>
              <a:t>      Battle of Put-in-Bay, 10 Sept 1813, in Lake Erie off the coast of Ohio. Nine vessels of the United States Navy defeated and captured six vessels of the Royal Navy. </a:t>
            </a:r>
          </a:p>
          <a:p>
            <a:endParaRPr lang="en-US" sz="2000" b="1" dirty="0" smtClean="0"/>
          </a:p>
          <a:p>
            <a:r>
              <a:rPr lang="en-US" sz="2000" b="1" dirty="0" smtClean="0"/>
              <a:t>           This ensured American control of the lake for the rest of the war, which in turn allowed the Americans to recover Detroit and win the Battle of the Thames to break the Indian confederation of Tecumseh.</a:t>
            </a:r>
          </a:p>
          <a:p>
            <a:endParaRPr lang="en-US" sz="2000" b="1" dirty="0" smtClean="0"/>
          </a:p>
          <a:p>
            <a:r>
              <a:rPr lang="en-US" sz="2000" b="1" dirty="0" smtClean="0"/>
              <a:t>        It was one of the biggest naval battles of the War of 1812.</a:t>
            </a:r>
            <a:endParaRPr lang="en-US" sz="2000" b="1" dirty="0"/>
          </a:p>
        </p:txBody>
      </p:sp>
      <p:sp>
        <p:nvSpPr>
          <p:cNvPr id="3" name="Rectangle 2"/>
          <p:cNvSpPr/>
          <p:nvPr/>
        </p:nvSpPr>
        <p:spPr>
          <a:xfrm>
            <a:off x="3581400" y="5638800"/>
            <a:ext cx="5359352" cy="923330"/>
          </a:xfrm>
          <a:prstGeom prst="rect">
            <a:avLst/>
          </a:prstGeom>
          <a:noFill/>
        </p:spPr>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Battle of Lake Erie</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83970" name="Picture 2" descr="Battle of Lake Erie"/>
          <p:cNvPicPr>
            <a:picLocks noChangeAspect="1" noChangeArrowheads="1"/>
          </p:cNvPicPr>
          <p:nvPr/>
        </p:nvPicPr>
        <p:blipFill>
          <a:blip r:embed="rId2" cstate="print"/>
          <a:srcRect/>
          <a:stretch>
            <a:fillRect/>
          </a:stretch>
        </p:blipFill>
        <p:spPr bwMode="auto">
          <a:xfrm>
            <a:off x="4038600" y="152400"/>
            <a:ext cx="4933950" cy="320992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4419600" y="3810000"/>
            <a:ext cx="4002891" cy="523220"/>
          </a:xfrm>
          <a:prstGeom prst="rect">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wrap="none">
            <a:spAutoFit/>
          </a:bodyPr>
          <a:lstStyle/>
          <a:p>
            <a:r>
              <a:rPr lang="en-US" sz="2800" b="1" dirty="0" smtClean="0">
                <a:solidFill>
                  <a:srgbClr val="C00000"/>
                </a:solidFill>
              </a:rPr>
              <a:t>“Don’t Give Up the Ship!”</a:t>
            </a:r>
            <a:endParaRPr lang="en-US" sz="2800" b="1" dirty="0">
              <a:solidFill>
                <a:srgbClr val="C00000"/>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8200" y="228600"/>
            <a:ext cx="7544053" cy="923330"/>
          </a:xfrm>
          <a:prstGeom prst="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“Don’t Give Up the Ship!”</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84994" name="Picture 2" descr="JamesLawrence.jpg">
            <a:hlinkClick r:id="rId2"/>
          </p:cNvPr>
          <p:cNvPicPr>
            <a:picLocks noChangeAspect="1" noChangeArrowheads="1"/>
          </p:cNvPicPr>
          <p:nvPr/>
        </p:nvPicPr>
        <p:blipFill>
          <a:blip r:embed="rId3" cstate="print"/>
          <a:srcRect/>
          <a:stretch>
            <a:fillRect/>
          </a:stretch>
        </p:blipFill>
        <p:spPr bwMode="auto">
          <a:xfrm>
            <a:off x="228600" y="1295400"/>
            <a:ext cx="2381250" cy="31146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304800" y="3352800"/>
            <a:ext cx="1828800" cy="923330"/>
          </a:xfrm>
          <a:prstGeom prst="rect">
            <a:avLst/>
          </a:prstGeom>
        </p:spPr>
        <p:txBody>
          <a:bodyPr wrap="square">
            <a:spAutoFit/>
          </a:bodyPr>
          <a:lstStyle/>
          <a:p>
            <a:r>
              <a:rPr lang="en-US" b="1" dirty="0" smtClean="0"/>
              <a:t>James Lawrence</a:t>
            </a:r>
            <a:r>
              <a:rPr lang="en-US" dirty="0" smtClean="0"/>
              <a:t> </a:t>
            </a:r>
          </a:p>
          <a:p>
            <a:r>
              <a:rPr lang="en-US" dirty="0" smtClean="0"/>
              <a:t> </a:t>
            </a:r>
            <a:r>
              <a:rPr lang="en-US" b="1" dirty="0" smtClean="0"/>
              <a:t>1 Oct 1781 –  </a:t>
            </a:r>
          </a:p>
          <a:p>
            <a:r>
              <a:rPr lang="en-US" b="1" dirty="0" smtClean="0"/>
              <a:t>4 Jun 1813</a:t>
            </a:r>
            <a:endParaRPr lang="en-US" b="1" dirty="0"/>
          </a:p>
        </p:txBody>
      </p:sp>
      <p:sp>
        <p:nvSpPr>
          <p:cNvPr id="6" name="Rectangle 5"/>
          <p:cNvSpPr/>
          <p:nvPr/>
        </p:nvSpPr>
        <p:spPr>
          <a:xfrm>
            <a:off x="2743200" y="1219200"/>
            <a:ext cx="4800600" cy="1938992"/>
          </a:xfrm>
          <a:prstGeom prst="rect">
            <a:avLst/>
          </a:prstGeom>
        </p:spPr>
        <p:txBody>
          <a:bodyPr wrap="square">
            <a:spAutoFit/>
          </a:bodyPr>
          <a:lstStyle/>
          <a:p>
            <a:r>
              <a:rPr lang="en-US" sz="2000" b="1" dirty="0" smtClean="0"/>
              <a:t>          Best known for his dying command "Don't give up the ship!", which is still a popular naval battle cry, and which was invoked by Oliver Hazard Perry's personal battle flag, adopted to commemorate his dead friend.</a:t>
            </a:r>
            <a:endParaRPr lang="en-US" sz="2000" b="1" dirty="0"/>
          </a:p>
        </p:txBody>
      </p:sp>
      <p:pic>
        <p:nvPicPr>
          <p:cNvPr id="84996" name="Picture 4" descr="http://t2.gstatic.com/images?q=tbn:ANd9GcQTF_6nmga6gC1yKFJEZXbVyocDB_-p2rUbEh-68Xx2pJmZw92z"/>
          <p:cNvPicPr>
            <a:picLocks noChangeAspect="1" noChangeArrowheads="1"/>
          </p:cNvPicPr>
          <p:nvPr/>
        </p:nvPicPr>
        <p:blipFill>
          <a:blip r:embed="rId4" cstate="print"/>
          <a:srcRect/>
          <a:stretch>
            <a:fillRect/>
          </a:stretch>
        </p:blipFill>
        <p:spPr bwMode="auto">
          <a:xfrm>
            <a:off x="5105400" y="3429000"/>
            <a:ext cx="3661429" cy="2742539"/>
          </a:xfrm>
          <a:prstGeom prst="rect">
            <a:avLst/>
          </a:prstGeom>
          <a:ln w="88900" cap="sq" cmpd="thickThin">
            <a:solidFill>
              <a:srgbClr val="000000"/>
            </a:solidFill>
            <a:prstDash val="solid"/>
            <a:miter lim="800000"/>
          </a:ln>
          <a:effectLst>
            <a:innerShdw blurRad="76200">
              <a:srgbClr val="000000"/>
            </a:innerShdw>
          </a:effectLst>
        </p:spPr>
      </p:pic>
      <p:sp>
        <p:nvSpPr>
          <p:cNvPr id="8" name="Rectangle 7"/>
          <p:cNvSpPr/>
          <p:nvPr/>
        </p:nvSpPr>
        <p:spPr>
          <a:xfrm>
            <a:off x="7162800" y="3505200"/>
            <a:ext cx="1570110" cy="369332"/>
          </a:xfrm>
          <a:prstGeom prst="rect">
            <a:avLst/>
          </a:prstGeom>
        </p:spPr>
        <p:txBody>
          <a:bodyPr wrap="none">
            <a:spAutoFit/>
          </a:bodyPr>
          <a:lstStyle/>
          <a:p>
            <a:r>
              <a:rPr lang="en-US" b="1" dirty="0" smtClean="0"/>
              <a:t>USS Lawrence</a:t>
            </a:r>
            <a:r>
              <a:rPr lang="en-US" dirty="0" smtClean="0"/>
              <a:t> </a:t>
            </a:r>
            <a:endParaRPr lang="en-US" dirty="0"/>
          </a:p>
        </p:txBody>
      </p:sp>
      <p:graphicFrame>
        <p:nvGraphicFramePr>
          <p:cNvPr id="9" name="Table 8"/>
          <p:cNvGraphicFramePr>
            <a:graphicFrameLocks noGrp="1"/>
          </p:cNvGraphicFramePr>
          <p:nvPr/>
        </p:nvGraphicFramePr>
        <p:xfrm>
          <a:off x="152400" y="4724400"/>
          <a:ext cx="4648200" cy="1836420"/>
        </p:xfrm>
        <a:graphic>
          <a:graphicData uri="http://schemas.openxmlformats.org/drawingml/2006/table">
            <a:tbl>
              <a:tblPr/>
              <a:tblGrid>
                <a:gridCol w="4648200"/>
              </a:tblGrid>
              <a:tr h="0">
                <a:tc>
                  <a:txBody>
                    <a:bodyPr/>
                    <a:lstStyle/>
                    <a:p>
                      <a:r>
                        <a:rPr lang="en-US" b="1" dirty="0">
                          <a:solidFill>
                            <a:schemeClr val="bg1"/>
                          </a:solidFill>
                        </a:rPr>
                        <a:t>Dear General:</a:t>
                      </a:r>
                    </a:p>
                    <a:p>
                      <a:r>
                        <a:rPr lang="en-US" b="1" dirty="0">
                          <a:solidFill>
                            <a:schemeClr val="bg1"/>
                          </a:solidFill>
                        </a:rPr>
                        <a:t>We have met the enemy and they are ours. Two ships, two brigs, one schooner and one sloop.</a:t>
                      </a:r>
                    </a:p>
                    <a:p>
                      <a:r>
                        <a:rPr lang="en-US" b="1" dirty="0">
                          <a:solidFill>
                            <a:schemeClr val="bg1"/>
                          </a:solidFill>
                        </a:rPr>
                        <a:t>Yours with great respect and esteem,</a:t>
                      </a:r>
                      <a:br>
                        <a:rPr lang="en-US" b="1" dirty="0">
                          <a:solidFill>
                            <a:schemeClr val="bg1"/>
                          </a:solidFill>
                        </a:rPr>
                      </a:br>
                      <a:r>
                        <a:rPr lang="en-US" b="1" i="1" dirty="0">
                          <a:solidFill>
                            <a:schemeClr val="bg1"/>
                          </a:solidFill>
                        </a:rPr>
                        <a:t>O.H. Perry</a:t>
                      </a:r>
                      <a:endParaRPr lang="en-US" b="1" dirty="0">
                        <a:solidFill>
                          <a:schemeClr val="bg1"/>
                        </a:solidFill>
                      </a:endParaRPr>
                    </a:p>
                  </a:txBody>
                  <a:tcPr marL="95250" marR="95250" marT="95250" marB="9525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http://www.mywarof1812.com/images/battles/130606.gif"/>
          <p:cNvPicPr>
            <a:picLocks noChangeAspect="1" noChangeArrowheads="1"/>
          </p:cNvPicPr>
          <p:nvPr/>
        </p:nvPicPr>
        <p:blipFill>
          <a:blip r:embed="rId2" cstate="print"/>
          <a:srcRect/>
          <a:stretch>
            <a:fillRect/>
          </a:stretch>
        </p:blipFill>
        <p:spPr bwMode="auto">
          <a:xfrm>
            <a:off x="0" y="0"/>
            <a:ext cx="9078504" cy="6858000"/>
          </a:xfrm>
          <a:prstGeom prst="rect">
            <a:avLst/>
          </a:prstGeom>
          <a:noFill/>
        </p:spPr>
      </p:pic>
      <p:sp>
        <p:nvSpPr>
          <p:cNvPr id="3" name="Rectangle 2"/>
          <p:cNvSpPr/>
          <p:nvPr/>
        </p:nvSpPr>
        <p:spPr>
          <a:xfrm>
            <a:off x="457200" y="3581400"/>
            <a:ext cx="2286000" cy="64633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3600" b="1" dirty="0" smtClean="0">
                <a:solidFill>
                  <a:srgbClr val="C00000"/>
                </a:solidFill>
              </a:rPr>
              <a:t>6 Jun 1813</a:t>
            </a:r>
            <a:endParaRPr lang="en-US" sz="3600" b="1" dirty="0">
              <a:solidFill>
                <a:srgbClr val="C00000"/>
              </a:solidFill>
            </a:endParaRPr>
          </a:p>
        </p:txBody>
      </p:sp>
      <p:sp>
        <p:nvSpPr>
          <p:cNvPr id="4" name="Rectangle 3"/>
          <p:cNvSpPr/>
          <p:nvPr/>
        </p:nvSpPr>
        <p:spPr>
          <a:xfrm>
            <a:off x="152400" y="5562600"/>
            <a:ext cx="687380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Battle of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Stoney</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Creek </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t2.gstatic.com/images?q=tbn:ANd9GcQ6FPK1t4ltntMTOddJZdhtrUVGAwO1iHTxcmCzezpBX8jV5v91"/>
          <p:cNvPicPr>
            <a:picLocks noChangeAspect="1" noChangeArrowheads="1"/>
          </p:cNvPicPr>
          <p:nvPr/>
        </p:nvPicPr>
        <p:blipFill>
          <a:blip r:embed="rId2" cstate="print"/>
          <a:srcRect/>
          <a:stretch>
            <a:fillRect/>
          </a:stretch>
        </p:blipFill>
        <p:spPr bwMode="auto">
          <a:xfrm>
            <a:off x="228599" y="152400"/>
            <a:ext cx="5562601" cy="6324600"/>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1447800" y="228600"/>
            <a:ext cx="687380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Battle of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Stoney</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Creek </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Rectangle 3"/>
          <p:cNvSpPr/>
          <p:nvPr/>
        </p:nvSpPr>
        <p:spPr>
          <a:xfrm>
            <a:off x="5943600" y="1295400"/>
            <a:ext cx="3048000" cy="4093428"/>
          </a:xfrm>
          <a:prstGeom prst="rect">
            <a:avLst/>
          </a:prstGeom>
        </p:spPr>
        <p:txBody>
          <a:bodyPr wrap="square">
            <a:spAutoFit/>
          </a:bodyPr>
          <a:lstStyle/>
          <a:p>
            <a:r>
              <a:rPr lang="en-US" sz="2000" b="1" dirty="0" smtClean="0"/>
              <a:t>           British units made a night attack on an American encampment. Due in large part to the capture of the two senior officers of the American force, and an overestimation of British strength by the Americans, the battle was a victory for the British, and a turning point in the defense of Upper Canada.</a:t>
            </a:r>
            <a:endParaRPr lang="en-US" sz="2000" b="1"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0" y="228600"/>
            <a:ext cx="6658298" cy="923330"/>
          </a:xfrm>
          <a:prstGeom prst="rect">
            <a:avLst/>
          </a:prstGeom>
          <a:noFill/>
        </p:spPr>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Battle of </a:t>
            </a:r>
            <a:r>
              <a:rPr lang="en-US" sz="5400" b="1" cap="none" spc="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Craney</a:t>
            </a: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Island</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Rectangle 3"/>
          <p:cNvSpPr/>
          <p:nvPr/>
        </p:nvSpPr>
        <p:spPr>
          <a:xfrm>
            <a:off x="304800" y="1143000"/>
            <a:ext cx="5334000" cy="3477875"/>
          </a:xfrm>
          <a:prstGeom prst="rect">
            <a:avLst/>
          </a:prstGeom>
        </p:spPr>
        <p:txBody>
          <a:bodyPr wrap="square">
            <a:spAutoFit/>
          </a:bodyPr>
          <a:lstStyle/>
          <a:p>
            <a:r>
              <a:rPr lang="en-US" sz="2000" b="1" dirty="0" smtClean="0"/>
              <a:t>           </a:t>
            </a:r>
            <a:r>
              <a:rPr lang="en-US" sz="2000" b="1" dirty="0" err="1" smtClean="0"/>
              <a:t>Craney</a:t>
            </a:r>
            <a:r>
              <a:rPr lang="en-US" sz="2000" b="1" dirty="0" smtClean="0"/>
              <a:t> Island had a seven-gun fortification and was manned by 580 Regulars and militia in addition to 150 sailors and marines from the USS </a:t>
            </a:r>
            <a:r>
              <a:rPr lang="en-US" sz="2000" b="1" i="1" dirty="0" smtClean="0"/>
              <a:t>Constellation</a:t>
            </a:r>
            <a:r>
              <a:rPr lang="en-US" sz="2000" b="1" dirty="0" smtClean="0"/>
              <a:t>. On 23 Jun 1813, the Battle of </a:t>
            </a:r>
            <a:r>
              <a:rPr lang="en-US" sz="2000" b="1" dirty="0" err="1" smtClean="0"/>
              <a:t>Craney</a:t>
            </a:r>
            <a:r>
              <a:rPr lang="en-US" sz="2000" b="1" dirty="0" smtClean="0"/>
              <a:t> Island took place.</a:t>
            </a:r>
          </a:p>
          <a:p>
            <a:endParaRPr lang="en-US" sz="2000" b="1" dirty="0" smtClean="0"/>
          </a:p>
          <a:p>
            <a:r>
              <a:rPr lang="en-US" sz="2000" b="1" dirty="0" smtClean="0"/>
              <a:t> 81 British troops were killed of their 1300 total, with no American losses of the 730 man force. The victory at </a:t>
            </a:r>
            <a:r>
              <a:rPr lang="en-US" sz="2000" b="1" dirty="0" err="1" smtClean="0"/>
              <a:t>Craney</a:t>
            </a:r>
            <a:r>
              <a:rPr lang="en-US" sz="2000" b="1" dirty="0" smtClean="0"/>
              <a:t> Island saved Norfolk and Portsmouth from being captured and pillaged by the enemy.</a:t>
            </a:r>
            <a:endParaRPr lang="en-US" sz="2000" b="1"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File:Laura Secord warns Fitzgibbons, 1813.jpg">
            <a:hlinkClick r:id="rId2"/>
          </p:cNvPr>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3" name="Rectangle 2"/>
          <p:cNvSpPr/>
          <p:nvPr/>
        </p:nvSpPr>
        <p:spPr>
          <a:xfrm>
            <a:off x="1295400" y="152400"/>
            <a:ext cx="6559488" cy="923330"/>
          </a:xfrm>
          <a:prstGeom prst="rect">
            <a:avLst/>
          </a:prstGeom>
          <a:solidFill>
            <a:schemeClr val="accent2">
              <a:lumMod val="40000"/>
              <a:lumOff val="6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Battle of Beaver Dams</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4" name="Rectangle 3"/>
          <p:cNvSpPr/>
          <p:nvPr/>
        </p:nvSpPr>
        <p:spPr>
          <a:xfrm>
            <a:off x="304800" y="1371600"/>
            <a:ext cx="2196435" cy="584775"/>
          </a:xfrm>
          <a:prstGeom prst="rect">
            <a:avLst/>
          </a:prstGeom>
        </p:spPr>
        <p:txBody>
          <a:bodyPr wrap="none">
            <a:spAutoFit/>
          </a:bodyPr>
          <a:lstStyle/>
          <a:p>
            <a:r>
              <a:rPr lang="en-US" sz="3200" b="1" dirty="0" smtClean="0"/>
              <a:t>24 Jun 1813</a:t>
            </a:r>
            <a:endParaRPr lang="en-US" sz="32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auses"/>
          <p:cNvPicPr>
            <a:picLocks noChangeAspect="1" noChangeArrowheads="1"/>
          </p:cNvPicPr>
          <p:nvPr/>
        </p:nvPicPr>
        <p:blipFill>
          <a:blip r:embed="rId2" cstate="print"/>
          <a:srcRect/>
          <a:stretch>
            <a:fillRect/>
          </a:stretch>
        </p:blipFill>
        <p:spPr bwMode="auto">
          <a:xfrm>
            <a:off x="-1" y="0"/>
            <a:ext cx="9005041" cy="6858000"/>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143000"/>
            <a:ext cx="4953000" cy="5386090"/>
          </a:xfrm>
          <a:prstGeom prst="rect">
            <a:avLst/>
          </a:prstGeom>
        </p:spPr>
        <p:txBody>
          <a:bodyPr wrap="square">
            <a:spAutoFit/>
          </a:bodyPr>
          <a:lstStyle/>
          <a:p>
            <a:r>
              <a:rPr lang="en-US" sz="2400" b="1" dirty="0" smtClean="0"/>
              <a:t>          </a:t>
            </a:r>
            <a:r>
              <a:rPr lang="en-US" sz="2000" b="1" dirty="0" smtClean="0"/>
              <a:t>An American column marched from Fort George and attempted to surprise a British outpost at Beaver Dams, billeting themselves overnight in the village of </a:t>
            </a:r>
            <a:r>
              <a:rPr lang="en-US" sz="2000" b="1" dirty="0" err="1" smtClean="0"/>
              <a:t>Queenston</a:t>
            </a:r>
            <a:r>
              <a:rPr lang="en-US" sz="2000" b="1" dirty="0" smtClean="0"/>
              <a:t>. Laura Secord, a resident of </a:t>
            </a:r>
            <a:r>
              <a:rPr lang="en-US" sz="2000" b="1" dirty="0" err="1" smtClean="0"/>
              <a:t>Queenston</a:t>
            </a:r>
            <a:r>
              <a:rPr lang="en-US" sz="2000" b="1" dirty="0" smtClean="0"/>
              <a:t>, had earlier learned of the American plans, and had struck out on a long and difficult trek to warn the British at </a:t>
            </a:r>
            <a:r>
              <a:rPr lang="en-US" sz="2000" b="1" dirty="0" err="1" smtClean="0"/>
              <a:t>Decou's</a:t>
            </a:r>
            <a:r>
              <a:rPr lang="en-US" sz="2000" b="1" dirty="0" smtClean="0"/>
              <a:t> stone house near present-day Brock University. </a:t>
            </a:r>
          </a:p>
          <a:p>
            <a:endParaRPr lang="en-US" sz="2000" b="1" dirty="0" smtClean="0"/>
          </a:p>
          <a:p>
            <a:r>
              <a:rPr lang="en-US" sz="2000" b="1" dirty="0" smtClean="0"/>
              <a:t>When the Americans resumed their march, they were ambushed by Native warriors and eventually surrendered to the commander of a small British detachment. About 500 Americans, including their wounded commander, were taken prisoner.</a:t>
            </a:r>
            <a:endParaRPr lang="en-US" sz="2000" b="1" dirty="0"/>
          </a:p>
        </p:txBody>
      </p:sp>
      <p:sp>
        <p:nvSpPr>
          <p:cNvPr id="3" name="Rectangle 2"/>
          <p:cNvSpPr/>
          <p:nvPr/>
        </p:nvSpPr>
        <p:spPr>
          <a:xfrm>
            <a:off x="1295400" y="152400"/>
            <a:ext cx="6559488" cy="923330"/>
          </a:xfrm>
          <a:prstGeom prst="rect">
            <a:avLst/>
          </a:prstGeom>
          <a:solidFill>
            <a:schemeClr val="accent2">
              <a:lumMod val="40000"/>
              <a:lumOff val="6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Battle of Beaver Dams</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88066" name="Picture 2" descr="James FitzGibbon - Project Gutenberg eText 18025.jpg">
            <a:hlinkClick r:id="rId2"/>
          </p:cNvPr>
          <p:cNvPicPr>
            <a:picLocks noChangeAspect="1" noChangeArrowheads="1"/>
          </p:cNvPicPr>
          <p:nvPr/>
        </p:nvPicPr>
        <p:blipFill>
          <a:blip r:embed="rId3" cstate="print"/>
          <a:srcRect/>
          <a:stretch>
            <a:fillRect/>
          </a:stretch>
        </p:blipFill>
        <p:spPr bwMode="auto">
          <a:xfrm>
            <a:off x="5029200" y="1295400"/>
            <a:ext cx="2246534" cy="2819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p:cNvSpPr/>
          <p:nvPr/>
        </p:nvSpPr>
        <p:spPr>
          <a:xfrm>
            <a:off x="7086600" y="1219200"/>
            <a:ext cx="1905000" cy="923330"/>
          </a:xfrm>
          <a:prstGeom prst="rect">
            <a:avLst/>
          </a:prstGeom>
        </p:spPr>
        <p:txBody>
          <a:bodyPr wrap="square">
            <a:spAutoFit/>
          </a:bodyPr>
          <a:lstStyle/>
          <a:p>
            <a:r>
              <a:rPr lang="en-US" b="1" dirty="0" smtClean="0"/>
              <a:t>James </a:t>
            </a:r>
            <a:r>
              <a:rPr lang="en-US" b="1" dirty="0" err="1" smtClean="0"/>
              <a:t>FitzGibbon</a:t>
            </a:r>
            <a:r>
              <a:rPr lang="en-US" dirty="0" smtClean="0"/>
              <a:t> </a:t>
            </a:r>
          </a:p>
          <a:p>
            <a:r>
              <a:rPr lang="en-US" b="1" dirty="0" smtClean="0"/>
              <a:t>16 Nov 1780 – </a:t>
            </a:r>
          </a:p>
          <a:p>
            <a:r>
              <a:rPr lang="en-US" b="1" dirty="0" smtClean="0"/>
              <a:t>10 Dec1863</a:t>
            </a:r>
            <a:endParaRPr lang="en-US" b="1" dirty="0"/>
          </a:p>
        </p:txBody>
      </p:sp>
      <p:sp>
        <p:nvSpPr>
          <p:cNvPr id="6" name="Rectangle 5"/>
          <p:cNvSpPr/>
          <p:nvPr/>
        </p:nvSpPr>
        <p:spPr>
          <a:xfrm>
            <a:off x="5410200" y="4114800"/>
            <a:ext cx="3352800" cy="2246769"/>
          </a:xfrm>
          <a:prstGeom prst="rect">
            <a:avLst/>
          </a:prstGeom>
        </p:spPr>
        <p:txBody>
          <a:bodyPr wrap="square">
            <a:spAutoFit/>
          </a:bodyPr>
          <a:lstStyle/>
          <a:p>
            <a:r>
              <a:rPr lang="en-US" b="1" dirty="0" smtClean="0"/>
              <a:t>       </a:t>
            </a:r>
            <a:r>
              <a:rPr lang="en-US" sz="2000" b="1" dirty="0" err="1" smtClean="0"/>
              <a:t>FitzGibbon's</a:t>
            </a:r>
            <a:r>
              <a:rPr lang="en-US" sz="2000" b="1" dirty="0" smtClean="0"/>
              <a:t> force, together with about 400 Mohawk and Odawa warriors, defeated the Americans and took 462 prisoners. The victory made </a:t>
            </a:r>
            <a:r>
              <a:rPr lang="en-US" sz="2000" b="1" dirty="0" err="1" smtClean="0"/>
              <a:t>FitzGibbon</a:t>
            </a:r>
            <a:r>
              <a:rPr lang="en-US" sz="2000" b="1" dirty="0" smtClean="0"/>
              <a:t> a popular hero.</a:t>
            </a:r>
            <a:endParaRPr lang="en-US" sz="2000" b="1"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File:Massacre at Fort Mims.jpg">
            <a:hlinkClick r:id="rId2"/>
          </p:cNvPr>
          <p:cNvPicPr>
            <a:picLocks noChangeAspect="1" noChangeArrowheads="1"/>
          </p:cNvPicPr>
          <p:nvPr/>
        </p:nvPicPr>
        <p:blipFill>
          <a:blip r:embed="rId3" cstate="print"/>
          <a:srcRect/>
          <a:stretch>
            <a:fillRect/>
          </a:stretch>
        </p:blipFill>
        <p:spPr bwMode="auto">
          <a:xfrm>
            <a:off x="0" y="0"/>
            <a:ext cx="9154412" cy="6858000"/>
          </a:xfrm>
          <a:prstGeom prst="rect">
            <a:avLst/>
          </a:prstGeom>
          <a:noFill/>
        </p:spPr>
      </p:pic>
      <p:sp>
        <p:nvSpPr>
          <p:cNvPr id="3" name="Rectangle 2"/>
          <p:cNvSpPr/>
          <p:nvPr/>
        </p:nvSpPr>
        <p:spPr>
          <a:xfrm>
            <a:off x="152400" y="152400"/>
            <a:ext cx="5955285" cy="923330"/>
          </a:xfrm>
          <a:prstGeom prst="rect">
            <a:avLst/>
          </a:prstGeom>
          <a:solidFill>
            <a:schemeClr val="accent2">
              <a:lumMod val="40000"/>
              <a:lumOff val="6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Fort Mims massacre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4"/>
          <p:cNvSpPr/>
          <p:nvPr/>
        </p:nvSpPr>
        <p:spPr>
          <a:xfrm>
            <a:off x="3048000" y="6019800"/>
            <a:ext cx="2545890" cy="646331"/>
          </a:xfrm>
          <a:prstGeom prst="rect">
            <a:avLst/>
          </a:prstGeom>
        </p:spPr>
        <p:txBody>
          <a:bodyPr wrap="none">
            <a:spAutoFit/>
          </a:bodyPr>
          <a:lstStyle/>
          <a:p>
            <a:r>
              <a:rPr lang="en-US" sz="3600" b="1" dirty="0" smtClean="0"/>
              <a:t>30 Aug 1813</a:t>
            </a:r>
            <a:endParaRPr lang="en-US" sz="3600" b="1"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http://xroads.virginia.edu/~HYPER/HNS/Swhumor/old.jpg"/>
          <p:cNvPicPr>
            <a:picLocks noChangeAspect="1" noChangeArrowheads="1"/>
          </p:cNvPicPr>
          <p:nvPr/>
        </p:nvPicPr>
        <p:blipFill>
          <a:blip r:embed="rId2" cstate="print"/>
          <a:srcRect/>
          <a:stretch>
            <a:fillRect/>
          </a:stretch>
        </p:blipFill>
        <p:spPr bwMode="auto">
          <a:xfrm>
            <a:off x="3186433" y="1447799"/>
            <a:ext cx="5702339" cy="5105401"/>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1752600" y="228600"/>
            <a:ext cx="5955285" cy="923330"/>
          </a:xfrm>
          <a:prstGeom prst="rect">
            <a:avLst/>
          </a:prstGeom>
          <a:solidFill>
            <a:schemeClr val="accent2">
              <a:lumMod val="40000"/>
              <a:lumOff val="6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Fort Mims massacre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Rectangle 2"/>
          <p:cNvSpPr/>
          <p:nvPr/>
        </p:nvSpPr>
        <p:spPr>
          <a:xfrm>
            <a:off x="304800" y="1447800"/>
            <a:ext cx="2743200" cy="5262979"/>
          </a:xfrm>
          <a:prstGeom prst="rect">
            <a:avLst/>
          </a:prstGeom>
        </p:spPr>
        <p:txBody>
          <a:bodyPr wrap="square">
            <a:spAutoFit/>
          </a:bodyPr>
          <a:lstStyle/>
          <a:p>
            <a:r>
              <a:rPr lang="en-US" b="1" dirty="0" smtClean="0"/>
              <a:t>          </a:t>
            </a:r>
            <a:r>
              <a:rPr lang="en-US" sz="2400" b="1" dirty="0" smtClean="0"/>
              <a:t>A force of Creek people, belonging to the "Red Sticks" faction under the command of Peter McQueen and William Weatherford</a:t>
            </a:r>
          </a:p>
          <a:p>
            <a:r>
              <a:rPr lang="en-US" sz="2400" b="1" dirty="0" smtClean="0"/>
              <a:t> "Red Eagle", killed hundreds of settlers, mixed-blood Creeks, and militia at Fort Mims, Alabama.</a:t>
            </a:r>
            <a:endParaRPr lang="en-US" sz="2400" b="1" dirty="0"/>
          </a:p>
        </p:txBody>
      </p:sp>
      <p:sp>
        <p:nvSpPr>
          <p:cNvPr id="90115" name="Rectangle 3"/>
          <p:cNvSpPr>
            <a:spLocks noChangeArrowheads="1"/>
          </p:cNvSpPr>
          <p:nvPr/>
        </p:nvSpPr>
        <p:spPr bwMode="auto">
          <a:xfrm>
            <a:off x="3657600" y="5867400"/>
            <a:ext cx="48768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Massacre at Fort Mims, Alabama, 1813</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File:Enterprise and Boxer.pn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1447800" y="152400"/>
            <a:ext cx="6536598"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Capture of HMS Boxer</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304800" y="1066800"/>
            <a:ext cx="2032929" cy="584775"/>
          </a:xfrm>
          <a:prstGeom prst="rect">
            <a:avLst/>
          </a:prstGeom>
          <a:solidFill>
            <a:schemeClr val="accent1">
              <a:lumMod val="20000"/>
              <a:lumOff val="80000"/>
            </a:schemeClr>
          </a:solidFill>
        </p:spPr>
        <p:style>
          <a:lnRef idx="2">
            <a:schemeClr val="accent5"/>
          </a:lnRef>
          <a:fillRef idx="1">
            <a:schemeClr val="lt1"/>
          </a:fillRef>
          <a:effectRef idx="0">
            <a:schemeClr val="accent5"/>
          </a:effectRef>
          <a:fontRef idx="minor">
            <a:schemeClr val="dk1"/>
          </a:fontRef>
        </p:style>
        <p:txBody>
          <a:bodyPr wrap="none">
            <a:spAutoFit/>
          </a:bodyPr>
          <a:lstStyle/>
          <a:p>
            <a:r>
              <a:rPr lang="en-US" sz="3200" b="1" dirty="0" smtClean="0">
                <a:solidFill>
                  <a:srgbClr val="C00000"/>
                </a:solidFill>
              </a:rPr>
              <a:t>5 Sep 1813</a:t>
            </a:r>
            <a:endParaRPr lang="en-US" sz="3200" b="1" dirty="0">
              <a:solidFill>
                <a:srgbClr val="C00000"/>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flyboy18.tripod.com/UScv06_Enterprise_1944_port.jpg"/>
          <p:cNvPicPr>
            <a:picLocks noChangeAspect="1" noChangeArrowheads="1"/>
          </p:cNvPicPr>
          <p:nvPr/>
        </p:nvPicPr>
        <p:blipFill>
          <a:blip r:embed="rId2" cstate="print"/>
          <a:srcRect/>
          <a:stretch>
            <a:fillRect/>
          </a:stretch>
        </p:blipFill>
        <p:spPr bwMode="auto">
          <a:xfrm>
            <a:off x="4191000" y="3810000"/>
            <a:ext cx="4648200" cy="28422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4191000" y="3886200"/>
            <a:ext cx="4572000" cy="707886"/>
          </a:xfrm>
          <a:prstGeom prst="rect">
            <a:avLst/>
          </a:prstGeom>
        </p:spPr>
        <p:txBody>
          <a:bodyPr>
            <a:spAutoFit/>
          </a:bodyPr>
          <a:lstStyle/>
          <a:p>
            <a:r>
              <a:rPr lang="en-US" sz="2000" b="1" dirty="0" smtClean="0">
                <a:solidFill>
                  <a:schemeClr val="bg1"/>
                </a:solidFill>
              </a:rPr>
              <a:t>The USS Enterprise (CV-6) is the most decorated Navy ship ever</a:t>
            </a:r>
            <a:endParaRPr lang="en-US" sz="2000" b="1" dirty="0">
              <a:solidFill>
                <a:schemeClr val="bg1"/>
              </a:solidFill>
            </a:endParaRPr>
          </a:p>
        </p:txBody>
      </p:sp>
      <p:sp>
        <p:nvSpPr>
          <p:cNvPr id="4" name="Rectangle 3"/>
          <p:cNvSpPr/>
          <p:nvPr/>
        </p:nvSpPr>
        <p:spPr>
          <a:xfrm>
            <a:off x="533400" y="2362200"/>
            <a:ext cx="3352800" cy="4154984"/>
          </a:xfrm>
          <a:prstGeom prst="rect">
            <a:avLst/>
          </a:prstGeom>
        </p:spPr>
        <p:txBody>
          <a:bodyPr wrap="square">
            <a:spAutoFit/>
          </a:bodyPr>
          <a:lstStyle/>
          <a:p>
            <a:r>
              <a:rPr lang="en-US" sz="2400" b="1" i="1" dirty="0" smtClean="0"/>
              <a:t>        The USS Enterprise</a:t>
            </a:r>
            <a:r>
              <a:rPr lang="en-US" sz="2400" b="1" dirty="0" smtClean="0"/>
              <a:t> captured HMS </a:t>
            </a:r>
            <a:r>
              <a:rPr lang="en-US" sz="2400" b="1" i="1" dirty="0" smtClean="0"/>
              <a:t>Boxer</a:t>
            </a:r>
            <a:r>
              <a:rPr lang="en-US" sz="2400" b="1" dirty="0" smtClean="0"/>
              <a:t> and took her into nearby Portland, Maine, with Edward McCall in command. Here a common funeral was held for Lieutenant William Burrows, </a:t>
            </a:r>
            <a:r>
              <a:rPr lang="en-US" sz="2400" b="1" i="1" dirty="0" smtClean="0"/>
              <a:t>Enterprise</a:t>
            </a:r>
            <a:r>
              <a:rPr lang="en-US" sz="2400" b="1" dirty="0" smtClean="0"/>
              <a:t>, and Captain Samuel Blyth. </a:t>
            </a:r>
            <a:endParaRPr lang="en-US" sz="2400" b="1" dirty="0"/>
          </a:p>
        </p:txBody>
      </p:sp>
      <p:sp>
        <p:nvSpPr>
          <p:cNvPr id="5" name="Rectangle 4"/>
          <p:cNvSpPr/>
          <p:nvPr/>
        </p:nvSpPr>
        <p:spPr>
          <a:xfrm>
            <a:off x="1447800" y="152400"/>
            <a:ext cx="6536598" cy="923330"/>
          </a:xfrm>
          <a:prstGeom prst="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Capture of HMS Boxer</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Rectangle 5"/>
          <p:cNvSpPr/>
          <p:nvPr/>
        </p:nvSpPr>
        <p:spPr>
          <a:xfrm>
            <a:off x="4191000" y="1447800"/>
            <a:ext cx="4572000" cy="1569660"/>
          </a:xfrm>
          <a:prstGeom prst="rect">
            <a:avLst/>
          </a:prstGeom>
        </p:spPr>
        <p:txBody>
          <a:bodyPr>
            <a:spAutoFit/>
          </a:bodyPr>
          <a:lstStyle/>
          <a:p>
            <a:r>
              <a:rPr lang="en-US" sz="2400" b="1" dirty="0" smtClean="0"/>
              <a:t>       Captain Blyth was killed during the initial fusillade, and Captain Burrows suffered a mortal wound moments later in the engagement.</a:t>
            </a:r>
            <a:endParaRPr lang="en-US" sz="2400" b="1"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A map of the Battle of the Thames in October 1813, which established U.S. power in the area and at which Tecumseh was killed. [IH136078]"/>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3" name="Rectangle 2"/>
          <p:cNvSpPr/>
          <p:nvPr/>
        </p:nvSpPr>
        <p:spPr>
          <a:xfrm>
            <a:off x="1752600" y="228600"/>
            <a:ext cx="6037037" cy="923330"/>
          </a:xfrm>
          <a:prstGeom prst="rect">
            <a:avLst/>
          </a:prstGeom>
          <a:solidFill>
            <a:schemeClr val="accent1">
              <a:lumMod val="20000"/>
              <a:lumOff val="80000"/>
            </a:schemeClr>
          </a:solidFill>
        </p:spPr>
        <p:txBody>
          <a:bodyPr wrap="none" lIns="91440" tIns="45720" rIns="91440" bIns="45720">
            <a:spAutoFit/>
          </a:bodyPr>
          <a:lstStyle/>
          <a:p>
            <a:pPr algn="ctr"/>
            <a:r>
              <a:rPr lang="en-US" sz="5400" b="0" cap="none" spc="0" dirty="0" smtClean="0">
                <a:ln w="10160">
                  <a:solidFill>
                    <a:schemeClr val="accent1"/>
                  </a:solidFill>
                  <a:prstDash val="solid"/>
                </a:ln>
                <a:solidFill>
                  <a:srgbClr val="FFC000"/>
                </a:solidFill>
                <a:effectLst>
                  <a:outerShdw blurRad="38100" dist="32000" dir="5400000" algn="tl">
                    <a:srgbClr val="000000">
                      <a:alpha val="30000"/>
                    </a:srgbClr>
                  </a:outerShdw>
                </a:effectLst>
              </a:rPr>
              <a:t>Battle of the Thames</a:t>
            </a:r>
            <a:endParaRPr lang="en-US" sz="5400" b="0" cap="none" spc="0" dirty="0">
              <a:ln w="10160">
                <a:solidFill>
                  <a:schemeClr val="accent1"/>
                </a:solidFill>
                <a:prstDash val="solid"/>
              </a:ln>
              <a:solidFill>
                <a:srgbClr val="FFC000"/>
              </a:solidFill>
              <a:effectLst>
                <a:outerShdw blurRad="38100" dist="32000" dir="5400000" algn="tl">
                  <a:srgbClr val="000000">
                    <a:alpha val="30000"/>
                  </a:srgbClr>
                </a:outerShdw>
              </a:effectLst>
            </a:endParaRPr>
          </a:p>
        </p:txBody>
      </p:sp>
      <p:sp>
        <p:nvSpPr>
          <p:cNvPr id="6" name="Rectangle 5"/>
          <p:cNvSpPr/>
          <p:nvPr/>
        </p:nvSpPr>
        <p:spPr>
          <a:xfrm>
            <a:off x="4800600" y="6334780"/>
            <a:ext cx="1779654" cy="523220"/>
          </a:xfrm>
          <a:prstGeom prst="rect">
            <a:avLst/>
          </a:prstGeom>
        </p:spPr>
        <p:txBody>
          <a:bodyPr wrap="none">
            <a:spAutoFit/>
          </a:bodyPr>
          <a:lstStyle/>
          <a:p>
            <a:r>
              <a:rPr lang="en-US" sz="2800" b="1" dirty="0" smtClean="0">
                <a:solidFill>
                  <a:schemeClr val="bg1"/>
                </a:solidFill>
              </a:rPr>
              <a:t>5 Oct 1813</a:t>
            </a:r>
            <a:endParaRPr lang="en-US" sz="2800" b="1" dirty="0">
              <a:solidFill>
                <a:schemeClr val="bg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File:Death of Tecumseh.JPG">
            <a:hlinkClick r:id="rId2"/>
          </p:cNvPr>
          <p:cNvPicPr>
            <a:picLocks noChangeAspect="1" noChangeArrowheads="1"/>
          </p:cNvPicPr>
          <p:nvPr/>
        </p:nvPicPr>
        <p:blipFill>
          <a:blip r:embed="rId3" cstate="print"/>
          <a:srcRect/>
          <a:stretch>
            <a:fillRect/>
          </a:stretch>
        </p:blipFill>
        <p:spPr bwMode="auto">
          <a:xfrm>
            <a:off x="0" y="1757"/>
            <a:ext cx="4800600" cy="6856243"/>
          </a:xfrm>
          <a:prstGeom prst="rect">
            <a:avLst/>
          </a:prstGeom>
          <a:noFill/>
        </p:spPr>
      </p:pic>
      <p:sp>
        <p:nvSpPr>
          <p:cNvPr id="2" name="Rectangle 1"/>
          <p:cNvSpPr/>
          <p:nvPr/>
        </p:nvSpPr>
        <p:spPr>
          <a:xfrm>
            <a:off x="1752600" y="228600"/>
            <a:ext cx="6037037" cy="923330"/>
          </a:xfrm>
          <a:prstGeom prst="rect">
            <a:avLst/>
          </a:prstGeom>
          <a:solidFill>
            <a:schemeClr val="accent1">
              <a:lumMod val="20000"/>
              <a:lumOff val="80000"/>
            </a:schemeClr>
          </a:solidFill>
        </p:spPr>
        <p:txBody>
          <a:bodyPr wrap="none" lIns="91440" tIns="45720" rIns="91440" bIns="45720">
            <a:spAutoFit/>
          </a:bodyPr>
          <a:lstStyle/>
          <a:p>
            <a:pPr algn="ctr"/>
            <a:r>
              <a:rPr lang="en-US" sz="5400" b="0" cap="none" spc="0" dirty="0" smtClean="0">
                <a:ln w="10160">
                  <a:solidFill>
                    <a:schemeClr val="accent1"/>
                  </a:solidFill>
                  <a:prstDash val="solid"/>
                </a:ln>
                <a:solidFill>
                  <a:srgbClr val="FFC000"/>
                </a:solidFill>
                <a:effectLst>
                  <a:outerShdw blurRad="38100" dist="32000" dir="5400000" algn="tl">
                    <a:srgbClr val="000000">
                      <a:alpha val="30000"/>
                    </a:srgbClr>
                  </a:outerShdw>
                </a:effectLst>
              </a:rPr>
              <a:t>Battle of the Thames</a:t>
            </a:r>
            <a:endParaRPr lang="en-US" sz="5400" b="0" cap="none" spc="0" dirty="0">
              <a:ln w="10160">
                <a:solidFill>
                  <a:schemeClr val="accent1"/>
                </a:solidFill>
                <a:prstDash val="solid"/>
              </a:ln>
              <a:solidFill>
                <a:srgbClr val="FFC000"/>
              </a:solidFill>
              <a:effectLst>
                <a:outerShdw blurRad="38100" dist="32000" dir="5400000" algn="tl">
                  <a:srgbClr val="000000">
                    <a:alpha val="30000"/>
                  </a:srgbClr>
                </a:outerShdw>
              </a:effectLst>
            </a:endParaRPr>
          </a:p>
        </p:txBody>
      </p:sp>
      <p:sp>
        <p:nvSpPr>
          <p:cNvPr id="4" name="Rectangle 3"/>
          <p:cNvSpPr/>
          <p:nvPr/>
        </p:nvSpPr>
        <p:spPr>
          <a:xfrm>
            <a:off x="4876800" y="1371600"/>
            <a:ext cx="3886200" cy="4154984"/>
          </a:xfrm>
          <a:prstGeom prst="rect">
            <a:avLst/>
          </a:prstGeom>
        </p:spPr>
        <p:txBody>
          <a:bodyPr wrap="square">
            <a:spAutoFit/>
          </a:bodyPr>
          <a:lstStyle/>
          <a:p>
            <a:r>
              <a:rPr lang="en-US" b="1" dirty="0" smtClean="0"/>
              <a:t>            </a:t>
            </a:r>
            <a:r>
              <a:rPr lang="en-US" sz="2400" b="1" dirty="0" smtClean="0"/>
              <a:t>Battle of </a:t>
            </a:r>
            <a:r>
              <a:rPr lang="en-US" sz="2400" b="1" dirty="0" err="1" smtClean="0"/>
              <a:t>Moraviantown</a:t>
            </a:r>
            <a:r>
              <a:rPr lang="en-US" sz="2400" b="1" dirty="0" smtClean="0"/>
              <a:t> a decisive American near present-day Chatham, Ontario in Upper Canada. </a:t>
            </a:r>
          </a:p>
          <a:p>
            <a:endParaRPr lang="en-US" sz="2400" b="1" dirty="0" smtClean="0"/>
          </a:p>
          <a:p>
            <a:r>
              <a:rPr lang="en-US" sz="2400" b="1" dirty="0" smtClean="0"/>
              <a:t>        It resulted in the death of the Shawnee chief Tecumseh, and the destruction of the Native American coalition which he led.</a:t>
            </a:r>
            <a:endParaRPr lang="en-US" sz="2400" b="1"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http://www.gutenberg.org/files/14619/14619-h/images/0019.pn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4" name="Picture 4" descr="http://upload.wikimedia.org/wikipedia/commons/thumb/b/bc/Charles-Michel_d%27Irumberry_de_Salaberry.jpg/220px-Charles-Michel_d%27Irumberry_de_Salaberry.jpg">
            <a:hlinkClick r:id="rId2"/>
          </p:cNvPr>
          <p:cNvPicPr>
            <a:picLocks noChangeAspect="1" noChangeArrowheads="1"/>
          </p:cNvPicPr>
          <p:nvPr/>
        </p:nvPicPr>
        <p:blipFill>
          <a:blip r:embed="rId3" cstate="print"/>
          <a:srcRect/>
          <a:stretch>
            <a:fillRect/>
          </a:stretch>
        </p:blipFill>
        <p:spPr bwMode="auto">
          <a:xfrm>
            <a:off x="0" y="3810000"/>
            <a:ext cx="2250201" cy="3048000"/>
          </a:xfrm>
          <a:prstGeom prst="rect">
            <a:avLst/>
          </a:prstGeom>
          <a:noFill/>
        </p:spPr>
      </p:pic>
      <p:pic>
        <p:nvPicPr>
          <p:cNvPr id="97282" name="Picture 2" descr="File:Battle of Chateauguay.jpg">
            <a:hlinkClick r:id="rId4"/>
          </p:cNvPr>
          <p:cNvPicPr>
            <a:picLocks noChangeAspect="1" noChangeArrowheads="1"/>
          </p:cNvPicPr>
          <p:nvPr/>
        </p:nvPicPr>
        <p:blipFill>
          <a:blip r:embed="rId5" cstate="print"/>
          <a:srcRect/>
          <a:stretch>
            <a:fillRect/>
          </a:stretch>
        </p:blipFill>
        <p:spPr bwMode="auto">
          <a:xfrm>
            <a:off x="3962400" y="228600"/>
            <a:ext cx="4994901" cy="3276600"/>
          </a:xfrm>
          <a:prstGeom prst="rect">
            <a:avLst/>
          </a:prstGeom>
          <a:noFill/>
        </p:spPr>
      </p:pic>
      <p:sp>
        <p:nvSpPr>
          <p:cNvPr id="3" name="Rectangle 2"/>
          <p:cNvSpPr/>
          <p:nvPr/>
        </p:nvSpPr>
        <p:spPr>
          <a:xfrm>
            <a:off x="914400" y="228600"/>
            <a:ext cx="7646389" cy="923330"/>
          </a:xfrm>
          <a:prstGeom prst="rect">
            <a:avLst/>
          </a:prstGeom>
          <a:noFill/>
        </p:spPr>
        <p:txBody>
          <a:bodyPr wrap="none" lIns="91440" tIns="45720" rIns="91440" bIns="45720">
            <a:spAutoFit/>
          </a:bodyPr>
          <a:lstStyle/>
          <a:p>
            <a:pPr algn="ctr"/>
            <a:r>
              <a:rPr lang="en-US"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Battle of the Chateauguay</a:t>
            </a: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6" name="Rectangle 5"/>
          <p:cNvSpPr/>
          <p:nvPr/>
        </p:nvSpPr>
        <p:spPr>
          <a:xfrm>
            <a:off x="1295400" y="1143000"/>
            <a:ext cx="2464136" cy="646331"/>
          </a:xfrm>
          <a:prstGeom prst="rect">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wrap="none" lIns="91440" tIns="45720" rIns="91440" bIns="45720">
            <a:spAutoFit/>
          </a:bodyPr>
          <a:lstStyle/>
          <a:p>
            <a:pPr algn="ctr"/>
            <a:r>
              <a:rPr lang="en-US"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26 Oct 1813</a:t>
            </a:r>
            <a:endParaRPr lang="en-US" sz="36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ctangle 7"/>
          <p:cNvSpPr/>
          <p:nvPr/>
        </p:nvSpPr>
        <p:spPr>
          <a:xfrm>
            <a:off x="1981200" y="3810000"/>
            <a:ext cx="7010400" cy="2862322"/>
          </a:xfrm>
          <a:prstGeom prst="rect">
            <a:avLst/>
          </a:prstGeom>
        </p:spPr>
        <p:txBody>
          <a:bodyPr wrap="square">
            <a:spAutoFit/>
          </a:bodyPr>
          <a:lstStyle/>
          <a:p>
            <a:r>
              <a:rPr lang="en-US" sz="2000" b="1" dirty="0" smtClean="0"/>
              <a:t>           A force consisting of about 1,630 French Canadian regulars, militia and Mohawk warriors under Charles de </a:t>
            </a:r>
            <a:r>
              <a:rPr lang="en-US" sz="2000" b="1" dirty="0" err="1" smtClean="0"/>
              <a:t>Salaberry</a:t>
            </a:r>
            <a:r>
              <a:rPr lang="en-US" sz="2000" b="1" dirty="0" smtClean="0"/>
              <a:t> repulsed an American force of about 4,000 attempting to invade Canada.</a:t>
            </a:r>
          </a:p>
          <a:p>
            <a:r>
              <a:rPr lang="en-US" sz="2000" b="1" dirty="0" smtClean="0"/>
              <a:t>          </a:t>
            </a:r>
          </a:p>
          <a:p>
            <a:r>
              <a:rPr lang="en-US" sz="2000" b="1" dirty="0" smtClean="0"/>
              <a:t> The Chateauguay was one of the two battles (the other being the Battle of </a:t>
            </a:r>
            <a:r>
              <a:rPr lang="en-US" sz="2000" b="1" dirty="0" err="1" smtClean="0"/>
              <a:t>Crysler's</a:t>
            </a:r>
            <a:r>
              <a:rPr lang="en-US" sz="2000" b="1" dirty="0" smtClean="0"/>
              <a:t> Farm) which caused the Americans to abandon the Saint Lawrence Campaign, their major strategic effort in the autumn of 1813.</a:t>
            </a:r>
            <a:endParaRPr lang="en-US" sz="2000" b="1" dirty="0"/>
          </a:p>
        </p:txBody>
      </p:sp>
      <p:sp>
        <p:nvSpPr>
          <p:cNvPr id="10" name="Rectangle 9"/>
          <p:cNvSpPr/>
          <p:nvPr/>
        </p:nvSpPr>
        <p:spPr>
          <a:xfrm>
            <a:off x="152400" y="2057400"/>
            <a:ext cx="2286000" cy="1631216"/>
          </a:xfrm>
          <a:prstGeom prst="rect">
            <a:avLst/>
          </a:prstGeom>
        </p:spPr>
        <p:txBody>
          <a:bodyPr wrap="square">
            <a:spAutoFit/>
          </a:bodyPr>
          <a:lstStyle/>
          <a:p>
            <a:r>
              <a:rPr lang="en-US" sz="2000" b="1" dirty="0" smtClean="0"/>
              <a:t>LTC Charles-Michel </a:t>
            </a:r>
            <a:r>
              <a:rPr lang="en-US" sz="2000" b="1" dirty="0" err="1" smtClean="0"/>
              <a:t>d'Irumberry</a:t>
            </a:r>
            <a:r>
              <a:rPr lang="en-US" sz="2000" b="1" dirty="0" smtClean="0"/>
              <a:t> de </a:t>
            </a:r>
            <a:r>
              <a:rPr lang="en-US" sz="2000" b="1" dirty="0" err="1" smtClean="0"/>
              <a:t>Salaberry</a:t>
            </a:r>
            <a:r>
              <a:rPr lang="en-US" sz="2000" b="1" dirty="0" smtClean="0"/>
              <a:t> </a:t>
            </a:r>
          </a:p>
          <a:p>
            <a:r>
              <a:rPr lang="en-US" sz="2000" b="1" dirty="0" smtClean="0"/>
              <a:t>19 Nov 1778 – </a:t>
            </a:r>
          </a:p>
          <a:p>
            <a:r>
              <a:rPr lang="en-US" sz="2000" b="1" dirty="0" smtClean="0"/>
              <a:t>27 Feb 1829</a:t>
            </a:r>
            <a:endParaRPr lang="en-US" sz="2000" b="1"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8" name="Picture 4" descr="http://t1.gstatic.com/images?q=tbn:ANd9GcQ4i3cWmJslv_lVPyMuljdvt6T0Px9AlxDcqUvEEOIhm8OpI6DLNA"/>
          <p:cNvPicPr>
            <a:picLocks noChangeAspect="1" noChangeArrowheads="1"/>
          </p:cNvPicPr>
          <p:nvPr/>
        </p:nvPicPr>
        <p:blipFill>
          <a:blip r:embed="rId2" cstate="print"/>
          <a:srcRect/>
          <a:stretch>
            <a:fillRect/>
          </a:stretch>
        </p:blipFill>
        <p:spPr bwMode="auto">
          <a:xfrm>
            <a:off x="152400" y="3308186"/>
            <a:ext cx="5105400" cy="3397414"/>
          </a:xfrm>
          <a:prstGeom prst="rect">
            <a:avLst/>
          </a:prstGeom>
          <a:noFill/>
        </p:spPr>
      </p:pic>
      <p:sp>
        <p:nvSpPr>
          <p:cNvPr id="3" name="Rectangle 2"/>
          <p:cNvSpPr/>
          <p:nvPr/>
        </p:nvSpPr>
        <p:spPr>
          <a:xfrm>
            <a:off x="1219200" y="152400"/>
            <a:ext cx="6866881" cy="923330"/>
          </a:xfrm>
          <a:prstGeom prst="rect">
            <a:avLst/>
          </a:prstGeom>
          <a:noFill/>
        </p:spPr>
        <p:txBody>
          <a:bodyPr wrap="none" lIns="91440" tIns="45720" rIns="91440" bIns="45720">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Battle of </a:t>
            </a:r>
            <a:r>
              <a:rPr lang="en-US" sz="5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Tallushatchee</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98306" name="Picture 2" descr="http://upload.wikimedia.org/wikipedia/commons/thumb/8/89/David_Crockett.jpg/225px-David_Crockett.jpg">
            <a:hlinkClick r:id="rId3" tooltip="Davy Crockett"/>
          </p:cNvPr>
          <p:cNvPicPr>
            <a:picLocks noChangeAspect="1" noChangeArrowheads="1"/>
          </p:cNvPicPr>
          <p:nvPr/>
        </p:nvPicPr>
        <p:blipFill>
          <a:blip r:embed="rId4" cstate="print"/>
          <a:srcRect/>
          <a:stretch>
            <a:fillRect/>
          </a:stretch>
        </p:blipFill>
        <p:spPr bwMode="auto">
          <a:xfrm>
            <a:off x="6172200" y="1066800"/>
            <a:ext cx="2600325" cy="3057525"/>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6705600" y="3124200"/>
            <a:ext cx="1981200" cy="923330"/>
          </a:xfrm>
          <a:prstGeom prst="rect">
            <a:avLst/>
          </a:prstGeom>
        </p:spPr>
        <p:txBody>
          <a:bodyPr wrap="square">
            <a:spAutoFit/>
          </a:bodyPr>
          <a:lstStyle/>
          <a:p>
            <a:r>
              <a:rPr lang="en-US" b="1" dirty="0" smtClean="0"/>
              <a:t>David Crockett</a:t>
            </a:r>
            <a:r>
              <a:rPr lang="en-US" dirty="0" smtClean="0"/>
              <a:t>  </a:t>
            </a:r>
          </a:p>
          <a:p>
            <a:r>
              <a:rPr lang="en-US" b="1" dirty="0" smtClean="0"/>
              <a:t>17 Aug 1786 –</a:t>
            </a:r>
          </a:p>
          <a:p>
            <a:r>
              <a:rPr lang="en-US" b="1" dirty="0" smtClean="0"/>
              <a:t> 6 Mar 1836</a:t>
            </a:r>
            <a:endParaRPr lang="en-US" b="1" dirty="0"/>
          </a:p>
        </p:txBody>
      </p:sp>
      <p:sp>
        <p:nvSpPr>
          <p:cNvPr id="6" name="Rectangle 5"/>
          <p:cNvSpPr/>
          <p:nvPr/>
        </p:nvSpPr>
        <p:spPr>
          <a:xfrm>
            <a:off x="5486400" y="4495800"/>
            <a:ext cx="3429000" cy="2246769"/>
          </a:xfrm>
          <a:prstGeom prst="rect">
            <a:avLst/>
          </a:prstGeom>
        </p:spPr>
        <p:txBody>
          <a:bodyPr wrap="square">
            <a:spAutoFit/>
          </a:bodyPr>
          <a:lstStyle/>
          <a:p>
            <a:r>
              <a:rPr lang="en-US" dirty="0" smtClean="0"/>
              <a:t>            </a:t>
            </a:r>
            <a:r>
              <a:rPr lang="en-US" sz="2000" b="1" dirty="0" smtClean="0"/>
              <a:t>Davy Crockett, serving in the Tennessee militia, commented "we shot '</a:t>
            </a:r>
            <a:r>
              <a:rPr lang="en-US" sz="2000" b="1" dirty="0" err="1" smtClean="0"/>
              <a:t>em</a:t>
            </a:r>
            <a:r>
              <a:rPr lang="en-US" sz="2000" b="1" dirty="0" smtClean="0"/>
              <a:t> down like dogs". Coffee's forces killed about 180 warriors losing only five dead and 41 wounded.</a:t>
            </a:r>
            <a:endParaRPr lang="en-US" b="1" dirty="0"/>
          </a:p>
        </p:txBody>
      </p:sp>
      <p:sp>
        <p:nvSpPr>
          <p:cNvPr id="7" name="Rectangle 6"/>
          <p:cNvSpPr/>
          <p:nvPr/>
        </p:nvSpPr>
        <p:spPr>
          <a:xfrm>
            <a:off x="228600" y="1066800"/>
            <a:ext cx="4572000" cy="1015663"/>
          </a:xfrm>
          <a:prstGeom prst="rect">
            <a:avLst/>
          </a:prstGeom>
        </p:spPr>
        <p:txBody>
          <a:bodyPr>
            <a:spAutoFit/>
          </a:bodyPr>
          <a:lstStyle/>
          <a:p>
            <a:r>
              <a:rPr lang="en-US" sz="2000" b="1" dirty="0" smtClean="0"/>
              <a:t>        After the massacre at Fort Mims, General Andrew Jackson assembled an army of 2,500 Tennessee militia.</a:t>
            </a:r>
            <a:endParaRPr lang="en-US" sz="2000" b="1" dirty="0"/>
          </a:p>
        </p:txBody>
      </p:sp>
      <p:sp>
        <p:nvSpPr>
          <p:cNvPr id="8" name="Rectangle 7"/>
          <p:cNvSpPr/>
          <p:nvPr/>
        </p:nvSpPr>
        <p:spPr>
          <a:xfrm>
            <a:off x="1219200" y="2133600"/>
            <a:ext cx="5029200" cy="1015663"/>
          </a:xfrm>
          <a:prstGeom prst="rect">
            <a:avLst/>
          </a:prstGeom>
        </p:spPr>
        <p:txBody>
          <a:bodyPr wrap="square">
            <a:spAutoFit/>
          </a:bodyPr>
          <a:lstStyle/>
          <a:p>
            <a:r>
              <a:rPr lang="en-US" sz="2000" b="1" dirty="0" smtClean="0"/>
              <a:t>       Jackson ordered his friend and most trusted subordinate, General John Coffee, to attack the Creek village of </a:t>
            </a:r>
            <a:r>
              <a:rPr lang="en-US" sz="2000" b="1" dirty="0" err="1" smtClean="0"/>
              <a:t>Tallushatchee</a:t>
            </a:r>
            <a:r>
              <a:rPr lang="en-US" sz="2000" b="1" dirty="0" smtClean="0"/>
              <a:t>.</a:t>
            </a:r>
            <a:endParaRPr lang="en-US" sz="2000" b="1" dirty="0"/>
          </a:p>
        </p:txBody>
      </p:sp>
      <p:sp>
        <p:nvSpPr>
          <p:cNvPr id="10" name="Rectangle 9"/>
          <p:cNvSpPr/>
          <p:nvPr/>
        </p:nvSpPr>
        <p:spPr>
          <a:xfrm>
            <a:off x="990600" y="3276600"/>
            <a:ext cx="1376531" cy="400110"/>
          </a:xfrm>
          <a:prstGeom prst="rect">
            <a:avLst/>
          </a:prstGeom>
        </p:spPr>
        <p:txBody>
          <a:bodyPr wrap="none">
            <a:spAutoFit/>
          </a:bodyPr>
          <a:lstStyle/>
          <a:p>
            <a:r>
              <a:rPr lang="en-US" sz="2000" b="1" dirty="0" smtClean="0">
                <a:solidFill>
                  <a:schemeClr val="bg1"/>
                </a:solidFill>
              </a:rPr>
              <a:t>3 Nov 1813</a:t>
            </a:r>
            <a:endParaRPr lang="en-US" sz="2000" b="1"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Rectangle 3"/>
          <p:cNvSpPr/>
          <p:nvPr/>
        </p:nvSpPr>
        <p:spPr>
          <a:xfrm>
            <a:off x="152400" y="1219201"/>
            <a:ext cx="8839200" cy="1323439"/>
          </a:xfrm>
          <a:prstGeom prst="rect">
            <a:avLst/>
          </a:prstGeom>
        </p:spPr>
        <p:txBody>
          <a:bodyPr wrap="square">
            <a:spAutoFit/>
          </a:bodyPr>
          <a:lstStyle/>
          <a:p>
            <a:r>
              <a:rPr lang="en-US" sz="2000" b="1" dirty="0" smtClean="0"/>
              <a:t>1.     United States wished to expand into the western territories and establish free trade with Europe (including Britain's enemy, France).</a:t>
            </a:r>
            <a:br>
              <a:rPr lang="en-US" sz="2000" b="1" dirty="0" smtClean="0"/>
            </a:br>
            <a:r>
              <a:rPr lang="en-US" sz="2000" b="1" dirty="0" smtClean="0"/>
              <a:t/>
            </a:r>
            <a:br>
              <a:rPr lang="en-US" sz="2000" b="1" dirty="0" smtClean="0"/>
            </a:br>
            <a:endParaRPr lang="en-US" sz="2000" b="1" dirty="0"/>
          </a:p>
        </p:txBody>
      </p:sp>
      <p:sp>
        <p:nvSpPr>
          <p:cNvPr id="5" name="Rectangle 4"/>
          <p:cNvSpPr/>
          <p:nvPr/>
        </p:nvSpPr>
        <p:spPr>
          <a:xfrm>
            <a:off x="228600" y="2362200"/>
            <a:ext cx="8686800" cy="1261884"/>
          </a:xfrm>
          <a:prstGeom prst="rect">
            <a:avLst/>
          </a:prstGeom>
        </p:spPr>
        <p:txBody>
          <a:bodyPr wrap="square">
            <a:spAutoFit/>
          </a:bodyPr>
          <a:lstStyle/>
          <a:p>
            <a:r>
              <a:rPr lang="en-US" sz="2000" b="1" dirty="0" smtClean="0"/>
              <a:t>2.    Britain used its naval power to obstruct France's international trade. This meant seizing American trade vessels.</a:t>
            </a:r>
            <a:r>
              <a:rPr lang="en-US" dirty="0" smtClean="0"/>
              <a:t/>
            </a:r>
            <a:br>
              <a:rPr lang="en-US" dirty="0" smtClean="0"/>
            </a:br>
            <a:r>
              <a:rPr lang="en-US" dirty="0" smtClean="0"/>
              <a:t/>
            </a:r>
            <a:br>
              <a:rPr lang="en-US" dirty="0" smtClean="0"/>
            </a:br>
            <a:endParaRPr lang="en-US" dirty="0"/>
          </a:p>
        </p:txBody>
      </p:sp>
      <p:sp>
        <p:nvSpPr>
          <p:cNvPr id="6" name="Rectangle 5"/>
          <p:cNvSpPr/>
          <p:nvPr/>
        </p:nvSpPr>
        <p:spPr>
          <a:xfrm>
            <a:off x="228600" y="3505200"/>
            <a:ext cx="8610600" cy="1323439"/>
          </a:xfrm>
          <a:prstGeom prst="rect">
            <a:avLst/>
          </a:prstGeom>
        </p:spPr>
        <p:txBody>
          <a:bodyPr wrap="square">
            <a:spAutoFit/>
          </a:bodyPr>
          <a:lstStyle/>
          <a:p>
            <a:r>
              <a:rPr lang="en-US" sz="2000" b="1" dirty="0" smtClean="0"/>
              <a:t>3.     Britain's’ seizure of American trade vessels and the </a:t>
            </a:r>
            <a:r>
              <a:rPr lang="en-US" sz="2000" b="1" dirty="0" err="1" smtClean="0"/>
              <a:t>impressment</a:t>
            </a:r>
            <a:r>
              <a:rPr lang="en-US" sz="2000" b="1" dirty="0" smtClean="0"/>
              <a:t> of American seamen (including and especially suspected British deserters) into His Majesty's Navy.</a:t>
            </a:r>
            <a:br>
              <a:rPr lang="en-US" sz="2000" b="1" dirty="0" smtClean="0"/>
            </a:br>
            <a:endParaRPr lang="en-US" sz="2000" b="1" dirty="0"/>
          </a:p>
        </p:txBody>
      </p:sp>
      <p:sp>
        <p:nvSpPr>
          <p:cNvPr id="7" name="Rectangle 6"/>
          <p:cNvSpPr/>
          <p:nvPr/>
        </p:nvSpPr>
        <p:spPr>
          <a:xfrm>
            <a:off x="152400" y="5181600"/>
            <a:ext cx="8763000" cy="1015663"/>
          </a:xfrm>
          <a:prstGeom prst="rect">
            <a:avLst/>
          </a:prstGeom>
        </p:spPr>
        <p:txBody>
          <a:bodyPr wrap="square">
            <a:spAutoFit/>
          </a:bodyPr>
          <a:lstStyle/>
          <a:p>
            <a:r>
              <a:rPr lang="en-US" sz="2000" b="1" dirty="0" smtClean="0"/>
              <a:t>4.      the British Empire hoped to restrain US expansion into the western frontier.</a:t>
            </a:r>
            <a:br>
              <a:rPr lang="en-US" sz="2000" b="1" dirty="0" smtClean="0"/>
            </a:br>
            <a:r>
              <a:rPr lang="en-US" sz="2000" b="1" dirty="0" smtClean="0"/>
              <a:t/>
            </a:r>
            <a:br>
              <a:rPr lang="en-US" sz="2000" b="1" dirty="0" smtClean="0"/>
            </a:br>
            <a:endParaRPr lang="en-US" sz="2000" b="1"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228600"/>
            <a:ext cx="8571128" cy="584775"/>
          </a:xfrm>
          <a:prstGeom prst="rect">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32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Great Britain offers the US peace negotiations</a:t>
            </a:r>
            <a:endParaRPr lang="en-US" sz="32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5" name="Rectangle 4"/>
          <p:cNvSpPr/>
          <p:nvPr/>
        </p:nvSpPr>
        <p:spPr>
          <a:xfrm>
            <a:off x="3276600" y="990600"/>
            <a:ext cx="1924501" cy="523220"/>
          </a:xfrm>
          <a:prstGeom prst="rect">
            <a:avLst/>
          </a:prstGeom>
          <a:solidFill>
            <a:schemeClr val="accent6">
              <a:lumMod val="75000"/>
            </a:schemeClr>
          </a:solidFill>
        </p:spPr>
        <p:style>
          <a:lnRef idx="2">
            <a:schemeClr val="dk1"/>
          </a:lnRef>
          <a:fillRef idx="1">
            <a:schemeClr val="lt1"/>
          </a:fillRef>
          <a:effectRef idx="0">
            <a:schemeClr val="dk1"/>
          </a:effectRef>
          <a:fontRef idx="minor">
            <a:schemeClr val="dk1"/>
          </a:fontRef>
        </p:style>
        <p:txBody>
          <a:bodyPr wrap="none" lIns="91440" tIns="45720" rIns="91440" bIns="45720">
            <a:spAutoFit/>
          </a:bodyPr>
          <a:lstStyle/>
          <a:p>
            <a:pPr algn="ctr"/>
            <a:r>
              <a:rPr lang="en-US" sz="2800" b="1"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4 Nov 1813</a:t>
            </a:r>
            <a:endParaRPr lang="en-US" sz="28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http://www.historycentral.com/1812/Chrysler.GIF">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1295400" y="457200"/>
            <a:ext cx="6829498" cy="923330"/>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Battle of </a:t>
            </a:r>
            <a:r>
              <a:rPr lang="en-US" sz="5400" b="1" cap="none" spc="0" dirty="0" err="1" smtClean="0">
                <a:ln/>
                <a:solidFill>
                  <a:schemeClr val="accent3"/>
                </a:solidFill>
                <a:effectLst/>
              </a:rPr>
              <a:t>Crysler's</a:t>
            </a:r>
            <a:r>
              <a:rPr lang="en-US" sz="5400" b="1" cap="none" spc="0" dirty="0" smtClean="0">
                <a:ln/>
                <a:solidFill>
                  <a:schemeClr val="accent3"/>
                </a:solidFill>
                <a:effectLst/>
              </a:rPr>
              <a:t> Farm</a:t>
            </a:r>
            <a:endParaRPr lang="en-US" sz="5400" b="1" cap="none" spc="0" dirty="0">
              <a:ln/>
              <a:solidFill>
                <a:schemeClr val="accent3"/>
              </a:solidFill>
              <a:effectLst/>
            </a:endParaRPr>
          </a:p>
        </p:txBody>
      </p:sp>
      <p:sp>
        <p:nvSpPr>
          <p:cNvPr id="4" name="Rectangle 3"/>
          <p:cNvSpPr/>
          <p:nvPr/>
        </p:nvSpPr>
        <p:spPr>
          <a:xfrm>
            <a:off x="6248400" y="1905000"/>
            <a:ext cx="2566985" cy="646331"/>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wrap="none">
            <a:spAutoFit/>
          </a:bodyPr>
          <a:lstStyle/>
          <a:p>
            <a:r>
              <a:rPr lang="en-US"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11 Nov 1813</a:t>
            </a:r>
            <a:endParaRPr 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99329" name="Rectangle 1"/>
          <p:cNvSpPr>
            <a:spLocks noChangeArrowheads="1"/>
          </p:cNvSpPr>
          <p:nvPr/>
        </p:nvSpPr>
        <p:spPr bwMode="auto">
          <a:xfrm>
            <a:off x="0" y="-1107995"/>
            <a:ext cx="9144000"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&lt;</a:t>
            </a:r>
            <a:r>
              <a:rPr kumimoji="0" lang="en-US" sz="13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http://upload.wikimedia.org/wikipedia/commons/thumb/5/5c/James_Wilkinson.jpg/225px-James_Wilkinson.jpg">
            <a:hlinkClick r:id="rId2" tooltip="James Wilkinson"/>
          </p:cNvPr>
          <p:cNvPicPr>
            <a:picLocks noChangeAspect="1" noChangeArrowheads="1"/>
          </p:cNvPicPr>
          <p:nvPr/>
        </p:nvPicPr>
        <p:blipFill>
          <a:blip r:embed="rId3" cstate="print"/>
          <a:srcRect/>
          <a:stretch>
            <a:fillRect/>
          </a:stretch>
        </p:blipFill>
        <p:spPr bwMode="auto">
          <a:xfrm>
            <a:off x="6248400" y="1268095"/>
            <a:ext cx="2514600" cy="2875281"/>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1066800" y="152400"/>
            <a:ext cx="6829498" cy="923330"/>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Battle of </a:t>
            </a:r>
            <a:r>
              <a:rPr lang="en-US" sz="5400" b="1" cap="none" spc="0" dirty="0" err="1" smtClean="0">
                <a:ln/>
                <a:solidFill>
                  <a:schemeClr val="accent3"/>
                </a:solidFill>
                <a:effectLst/>
              </a:rPr>
              <a:t>Crysler's</a:t>
            </a:r>
            <a:r>
              <a:rPr lang="en-US" sz="5400" b="1" cap="none" spc="0" dirty="0" smtClean="0">
                <a:ln/>
                <a:solidFill>
                  <a:schemeClr val="accent3"/>
                </a:solidFill>
                <a:effectLst/>
              </a:rPr>
              <a:t> Farm</a:t>
            </a:r>
            <a:endParaRPr lang="en-US" sz="5400" b="1" cap="none" spc="0" dirty="0">
              <a:ln/>
              <a:solidFill>
                <a:schemeClr val="accent3"/>
              </a:solidFill>
              <a:effectLst/>
            </a:endParaRPr>
          </a:p>
        </p:txBody>
      </p:sp>
      <p:sp>
        <p:nvSpPr>
          <p:cNvPr id="3" name="Rectangle 2"/>
          <p:cNvSpPr/>
          <p:nvPr/>
        </p:nvSpPr>
        <p:spPr>
          <a:xfrm>
            <a:off x="533400" y="1447800"/>
            <a:ext cx="3810000" cy="4524315"/>
          </a:xfrm>
          <a:prstGeom prst="rect">
            <a:avLst/>
          </a:prstGeom>
        </p:spPr>
        <p:txBody>
          <a:bodyPr wrap="square">
            <a:spAutoFit/>
          </a:bodyPr>
          <a:lstStyle/>
          <a:p>
            <a:r>
              <a:rPr lang="en-US" sz="2400" b="1" dirty="0" smtClean="0"/>
              <a:t>        British and Canadian force won a victory over an American force which greatly outnumbered them, but was dispirited and badly led. </a:t>
            </a:r>
          </a:p>
          <a:p>
            <a:endParaRPr lang="en-US" sz="2400" b="1" dirty="0" smtClean="0"/>
          </a:p>
          <a:p>
            <a:r>
              <a:rPr lang="en-US" sz="2400" b="1" dirty="0" smtClean="0"/>
              <a:t>              The American defeat prompted them to abandon the St. Lawrence Campaign, their major strategic effort in the autumn of 1813.</a:t>
            </a:r>
            <a:endParaRPr lang="en-US" sz="2400" b="1" dirty="0"/>
          </a:p>
        </p:txBody>
      </p:sp>
      <p:sp>
        <p:nvSpPr>
          <p:cNvPr id="5" name="Rectangle 4"/>
          <p:cNvSpPr/>
          <p:nvPr/>
        </p:nvSpPr>
        <p:spPr>
          <a:xfrm>
            <a:off x="4343400" y="3352800"/>
            <a:ext cx="4572000" cy="3046988"/>
          </a:xfrm>
          <a:prstGeom prst="rect">
            <a:avLst/>
          </a:prstGeom>
        </p:spPr>
        <p:txBody>
          <a:bodyPr wrap="square">
            <a:spAutoFit/>
          </a:bodyPr>
          <a:lstStyle/>
          <a:p>
            <a:r>
              <a:rPr lang="en-US" b="1" dirty="0" smtClean="0"/>
              <a:t>James Wilkinson</a:t>
            </a:r>
            <a:r>
              <a:rPr lang="en-US" dirty="0" smtClean="0"/>
              <a:t> </a:t>
            </a:r>
          </a:p>
          <a:p>
            <a:r>
              <a:rPr lang="en-US" b="1" dirty="0" smtClean="0"/>
              <a:t>24 Mar 1757 –  </a:t>
            </a:r>
          </a:p>
          <a:p>
            <a:r>
              <a:rPr lang="en-US" b="1" dirty="0" smtClean="0"/>
              <a:t>28 Dec 1825 </a:t>
            </a:r>
          </a:p>
          <a:p>
            <a:r>
              <a:rPr lang="en-US" sz="2000" b="1" dirty="0" smtClean="0"/>
              <a:t>Commanded two unsuccessful campaigns in the St. Lawrence theater. </a:t>
            </a:r>
          </a:p>
          <a:p>
            <a:endParaRPr lang="en-US" sz="2000" b="1" dirty="0" smtClean="0"/>
          </a:p>
          <a:p>
            <a:r>
              <a:rPr lang="en-US" sz="2000" b="1" dirty="0" smtClean="0"/>
              <a:t>After his death, he was discovered to have been a paid agent of the Spanish Crown.</a:t>
            </a:r>
            <a:endParaRPr lang="en-US" b="1" dirty="0" smtClean="0"/>
          </a:p>
          <a:p>
            <a:endParaRPr lang="en-US" b="1"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http://images.suite101.com/2689918_com_mapofoldfo.jpg"/>
          <p:cNvPicPr>
            <a:picLocks noChangeAspect="1" noChangeArrowheads="1"/>
          </p:cNvPicPr>
          <p:nvPr/>
        </p:nvPicPr>
        <p:blipFill>
          <a:blip r:embed="rId2" cstate="print"/>
          <a:srcRect/>
          <a:stretch>
            <a:fillRect/>
          </a:stretch>
        </p:blipFill>
        <p:spPr bwMode="auto">
          <a:xfrm>
            <a:off x="4648200" y="0"/>
            <a:ext cx="4495800" cy="6868784"/>
          </a:xfrm>
          <a:prstGeom prst="rect">
            <a:avLst/>
          </a:prstGeom>
          <a:noFill/>
        </p:spPr>
      </p:pic>
      <p:sp>
        <p:nvSpPr>
          <p:cNvPr id="3" name="Rectangle 2"/>
          <p:cNvSpPr/>
          <p:nvPr/>
        </p:nvSpPr>
        <p:spPr>
          <a:xfrm>
            <a:off x="1219200" y="152400"/>
            <a:ext cx="703961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Capture of Fort Niagara</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Rectangle 4"/>
          <p:cNvSpPr/>
          <p:nvPr/>
        </p:nvSpPr>
        <p:spPr>
          <a:xfrm>
            <a:off x="228600" y="990600"/>
            <a:ext cx="2257349" cy="584775"/>
          </a:xfrm>
          <a:prstGeom prst="rect">
            <a:avLst/>
          </a:prstGeom>
        </p:spPr>
        <p:txBody>
          <a:bodyPr wrap="none">
            <a:spAutoFit/>
          </a:bodyPr>
          <a:lstStyle/>
          <a:p>
            <a:r>
              <a:rPr lang="en-US" sz="3200" b="1" dirty="0" smtClean="0"/>
              <a:t>19 Dec 1813</a:t>
            </a:r>
            <a:endParaRPr lang="en-US" sz="3200" b="1" dirty="0"/>
          </a:p>
        </p:txBody>
      </p:sp>
      <p:sp>
        <p:nvSpPr>
          <p:cNvPr id="6" name="Rectangle 5"/>
          <p:cNvSpPr/>
          <p:nvPr/>
        </p:nvSpPr>
        <p:spPr>
          <a:xfrm>
            <a:off x="228600" y="1676400"/>
            <a:ext cx="4572000" cy="1938992"/>
          </a:xfrm>
          <a:prstGeom prst="rect">
            <a:avLst/>
          </a:prstGeom>
        </p:spPr>
        <p:txBody>
          <a:bodyPr>
            <a:spAutoFit/>
          </a:bodyPr>
          <a:lstStyle/>
          <a:p>
            <a:r>
              <a:rPr lang="en-US" sz="2400" b="1" dirty="0" smtClean="0"/>
              <a:t>         The </a:t>
            </a:r>
            <a:r>
              <a:rPr lang="en-US" sz="2400" b="1" dirty="0" err="1" smtClean="0"/>
              <a:t>understrength</a:t>
            </a:r>
            <a:r>
              <a:rPr lang="en-US" sz="2400" b="1" dirty="0" smtClean="0"/>
              <a:t> American garrison was taken by surprise, and the fort was captured in a night assault by a select force of British regular infantry.</a:t>
            </a:r>
            <a:endParaRPr lang="en-US" sz="2400" b="1" dirty="0"/>
          </a:p>
        </p:txBody>
      </p:sp>
      <p:pic>
        <p:nvPicPr>
          <p:cNvPr id="102404" name="Picture 4" descr="Gordon Drummond.jpg">
            <a:hlinkClick r:id="rId3"/>
          </p:cNvPr>
          <p:cNvPicPr>
            <a:picLocks noChangeAspect="1" noChangeArrowheads="1"/>
          </p:cNvPicPr>
          <p:nvPr/>
        </p:nvPicPr>
        <p:blipFill>
          <a:blip r:embed="rId4" cstate="print"/>
          <a:srcRect/>
          <a:stretch>
            <a:fillRect/>
          </a:stretch>
        </p:blipFill>
        <p:spPr bwMode="auto">
          <a:xfrm>
            <a:off x="152400" y="3657600"/>
            <a:ext cx="2362200" cy="3070861"/>
          </a:xfrm>
          <a:prstGeom prst="rect">
            <a:avLst/>
          </a:prstGeom>
          <a:ln w="88900" cap="sq" cmpd="thickThin">
            <a:solidFill>
              <a:srgbClr val="000000"/>
            </a:solidFill>
            <a:prstDash val="solid"/>
            <a:miter lim="800000"/>
          </a:ln>
          <a:effectLst>
            <a:innerShdw blurRad="76200">
              <a:srgbClr val="000000"/>
            </a:innerShdw>
          </a:effectLst>
        </p:spPr>
      </p:pic>
      <p:sp>
        <p:nvSpPr>
          <p:cNvPr id="9" name="Rectangle 8"/>
          <p:cNvSpPr/>
          <p:nvPr/>
        </p:nvSpPr>
        <p:spPr>
          <a:xfrm>
            <a:off x="152400" y="3581400"/>
            <a:ext cx="2691763" cy="646331"/>
          </a:xfrm>
          <a:prstGeom prst="rect">
            <a:avLst/>
          </a:prstGeom>
        </p:spPr>
        <p:txBody>
          <a:bodyPr wrap="none">
            <a:spAutoFit/>
          </a:bodyPr>
          <a:lstStyle/>
          <a:p>
            <a:r>
              <a:rPr lang="en-US" b="1" dirty="0" smtClean="0"/>
              <a:t>Sir Gordon Drummond</a:t>
            </a:r>
            <a:r>
              <a:rPr lang="en-US" dirty="0" smtClean="0"/>
              <a:t> </a:t>
            </a:r>
          </a:p>
          <a:p>
            <a:r>
              <a:rPr lang="en-US" b="1" dirty="0" smtClean="0"/>
              <a:t>27 Sep 1772 – 10 Oct 1854</a:t>
            </a:r>
            <a:endParaRPr lang="en-US" b="1" dirty="0"/>
          </a:p>
        </p:txBody>
      </p:sp>
      <p:sp>
        <p:nvSpPr>
          <p:cNvPr id="10" name="Rectangle 9"/>
          <p:cNvSpPr/>
          <p:nvPr/>
        </p:nvSpPr>
        <p:spPr>
          <a:xfrm>
            <a:off x="2514600" y="5029200"/>
            <a:ext cx="1981200" cy="1477328"/>
          </a:xfrm>
          <a:prstGeom prst="rect">
            <a:avLst/>
          </a:prstGeom>
        </p:spPr>
        <p:txBody>
          <a:bodyPr wrap="square">
            <a:spAutoFit/>
          </a:bodyPr>
          <a:lstStyle/>
          <a:p>
            <a:r>
              <a:rPr lang="en-US" b="1" dirty="0" smtClean="0"/>
              <a:t>The first Canadian-born officer to command the </a:t>
            </a:r>
          </a:p>
          <a:p>
            <a:r>
              <a:rPr lang="en-US" b="1" dirty="0" smtClean="0"/>
              <a:t>military and the</a:t>
            </a:r>
          </a:p>
          <a:p>
            <a:r>
              <a:rPr lang="en-US" b="1" dirty="0" smtClean="0"/>
              <a:t> civil government. </a:t>
            </a:r>
            <a:endParaRPr lang="en-US" b="1"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52600" y="228600"/>
            <a:ext cx="573310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"Tuscarora Heroes"</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Rectangle 3"/>
          <p:cNvSpPr/>
          <p:nvPr/>
        </p:nvSpPr>
        <p:spPr>
          <a:xfrm>
            <a:off x="152400" y="1066800"/>
            <a:ext cx="4876800" cy="2554545"/>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smtClean="0"/>
              <a:t>       A British retaliatory raid on 19 Dec 1813 burned Lewiston, NY to the ground and killed several civilians.</a:t>
            </a:r>
          </a:p>
          <a:p>
            <a:endParaRPr lang="en-US" sz="2000" b="1" dirty="0" smtClean="0"/>
          </a:p>
          <a:p>
            <a:r>
              <a:rPr lang="en-US" sz="2000" b="1" dirty="0" smtClean="0"/>
              <a:t> While most American militia deserted, the local Tuscarora natives stood and fought a delaying action which bought enough time for the surviving citizens to escape.</a:t>
            </a:r>
            <a:endParaRPr lang="en-US" sz="2000" b="1" dirty="0"/>
          </a:p>
        </p:txBody>
      </p:sp>
      <p:sp>
        <p:nvSpPr>
          <p:cNvPr id="5" name="Rectangle 4"/>
          <p:cNvSpPr/>
          <p:nvPr/>
        </p:nvSpPr>
        <p:spPr>
          <a:xfrm>
            <a:off x="3657600" y="3810000"/>
            <a:ext cx="4572000" cy="1200329"/>
          </a:xfrm>
          <a:prstGeom prst="rect">
            <a:avLst/>
          </a:prstGeom>
          <a:solidFill>
            <a:schemeClr val="tx1">
              <a:lumMod val="75000"/>
            </a:schemeClr>
          </a:solidFill>
        </p:spPr>
        <p:style>
          <a:lnRef idx="2">
            <a:schemeClr val="accent5"/>
          </a:lnRef>
          <a:fillRef idx="1">
            <a:schemeClr val="lt1"/>
          </a:fillRef>
          <a:effectRef idx="0">
            <a:schemeClr val="accent5"/>
          </a:effectRef>
          <a:fontRef idx="minor">
            <a:schemeClr val="dk1"/>
          </a:fontRef>
        </p:style>
        <p:txBody>
          <a:bodyPr>
            <a:spAutoFit/>
          </a:bodyPr>
          <a:lstStyle/>
          <a:p>
            <a:r>
              <a:rPr lang="en-US" sz="2400" b="1" dirty="0" smtClean="0">
                <a:solidFill>
                  <a:schemeClr val="bg1"/>
                </a:solidFill>
              </a:rPr>
              <a:t>       Buffalo and Black Rock were also burned to the ground by the British in the same series of raids. </a:t>
            </a:r>
            <a:endParaRPr lang="en-US" sz="2400" b="1" dirty="0">
              <a:solidFill>
                <a:schemeClr val="bg1"/>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www.royalscotsgrenadiers.com/sitebuildercontent/sitebuilderpictures/.pond/1812map.jpg.w560h674.jpg"/>
          <p:cNvPicPr>
            <a:picLocks noChangeAspect="1" noChangeArrowheads="1"/>
          </p:cNvPicPr>
          <p:nvPr/>
        </p:nvPicPr>
        <p:blipFill>
          <a:blip r:embed="rId2" cstate="print"/>
          <a:srcRect/>
          <a:stretch>
            <a:fillRect/>
          </a:stretch>
        </p:blipFill>
        <p:spPr bwMode="auto">
          <a:xfrm>
            <a:off x="0" y="-22635"/>
            <a:ext cx="9144000" cy="6880635"/>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43200" y="1981200"/>
            <a:ext cx="3745740" cy="1569660"/>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96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1814</a:t>
            </a:r>
            <a:endParaRPr lang="en-US" sz="9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http://www.cartar.com/papers/JRSHill/creek_war_-_horseshoe_bend.JPG"/>
          <p:cNvPicPr>
            <a:picLocks noChangeAspect="1" noChangeArrowheads="1"/>
          </p:cNvPicPr>
          <p:nvPr/>
        </p:nvPicPr>
        <p:blipFill>
          <a:blip r:embed="rId2" cstate="print"/>
          <a:srcRect/>
          <a:stretch>
            <a:fillRect/>
          </a:stretch>
        </p:blipFill>
        <p:spPr bwMode="auto">
          <a:xfrm>
            <a:off x="0" y="35263"/>
            <a:ext cx="9144000" cy="6822737"/>
          </a:xfrm>
          <a:prstGeom prst="rect">
            <a:avLst/>
          </a:prstGeom>
          <a:noFill/>
        </p:spPr>
      </p:pic>
      <p:sp>
        <p:nvSpPr>
          <p:cNvPr id="4" name="Rectangle 3"/>
          <p:cNvSpPr/>
          <p:nvPr/>
        </p:nvSpPr>
        <p:spPr>
          <a:xfrm>
            <a:off x="152400" y="5791200"/>
            <a:ext cx="7487114" cy="923330"/>
          </a:xfrm>
          <a:prstGeom prst="rect">
            <a:avLst/>
          </a:prstGeom>
          <a:solidFill>
            <a:schemeClr val="accent6">
              <a:lumMod val="40000"/>
              <a:lumOff val="60000"/>
            </a:schemeClr>
          </a:solidFill>
        </p:spPr>
        <p:txBody>
          <a:bodyPr wrap="none" lIns="91440" tIns="45720" rIns="91440" bIns="45720">
            <a:spAutoFit/>
          </a:bodyPr>
          <a:lstStyle/>
          <a:p>
            <a:pPr algn="ctr"/>
            <a:r>
              <a:rPr lang="en-US"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Battle of Horseshoe Bend </a:t>
            </a:r>
            <a:endParaRPr lang="en-US"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5" name="Rectangle 4"/>
          <p:cNvSpPr/>
          <p:nvPr/>
        </p:nvSpPr>
        <p:spPr>
          <a:xfrm>
            <a:off x="5867400" y="609600"/>
            <a:ext cx="2327881" cy="584775"/>
          </a:xfrm>
          <a:prstGeom prst="rect">
            <a:avLst/>
          </a:prstGeom>
          <a:solidFill>
            <a:schemeClr val="accent6">
              <a:lumMod val="40000"/>
              <a:lumOff val="60000"/>
            </a:schemeClr>
          </a:solidFill>
        </p:spPr>
        <p:style>
          <a:lnRef idx="2">
            <a:schemeClr val="accent5"/>
          </a:lnRef>
          <a:fillRef idx="1">
            <a:schemeClr val="lt1"/>
          </a:fillRef>
          <a:effectRef idx="0">
            <a:schemeClr val="accent5"/>
          </a:effectRef>
          <a:fontRef idx="minor">
            <a:schemeClr val="dk1"/>
          </a:fontRef>
        </p:style>
        <p:txBody>
          <a:bodyPr wrap="none">
            <a:spAutoFit/>
          </a:bodyPr>
          <a:lstStyle/>
          <a:p>
            <a:r>
              <a:rPr lang="en-US" sz="3200" b="1" dirty="0" smtClean="0"/>
              <a:t>27 Mar 1814</a:t>
            </a:r>
            <a:endParaRPr lang="en-US" sz="3200" b="1"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52400"/>
            <a:ext cx="7487114" cy="923330"/>
          </a:xfrm>
          <a:prstGeom prst="rect">
            <a:avLst/>
          </a:prstGeom>
          <a:solidFill>
            <a:schemeClr val="accent6">
              <a:lumMod val="40000"/>
              <a:lumOff val="60000"/>
            </a:schemeClr>
          </a:solidFill>
        </p:spPr>
        <p:txBody>
          <a:bodyPr wrap="none" lIns="91440" tIns="45720" rIns="91440" bIns="45720">
            <a:spAutoFit/>
          </a:bodyPr>
          <a:lstStyle/>
          <a:p>
            <a:pPr algn="ctr"/>
            <a:r>
              <a:rPr lang="en-US"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Battle of Horseshoe Bend </a:t>
            </a:r>
            <a:endParaRPr lang="en-US"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pic>
        <p:nvPicPr>
          <p:cNvPr id="107522" name="Picture 2" descr="http://upload.wikimedia.org/wikipedia/commons/thumb/e/ec/Menawa_high_resolution.jpg/250px-Menawa_high_resolution.jpg">
            <a:hlinkClick r:id="rId2"/>
          </p:cNvPr>
          <p:cNvPicPr>
            <a:picLocks noChangeAspect="1" noChangeArrowheads="1"/>
          </p:cNvPicPr>
          <p:nvPr/>
        </p:nvPicPr>
        <p:blipFill>
          <a:blip r:embed="rId3" cstate="print"/>
          <a:srcRect/>
          <a:stretch>
            <a:fillRect/>
          </a:stretch>
        </p:blipFill>
        <p:spPr bwMode="auto">
          <a:xfrm>
            <a:off x="381000" y="1384173"/>
            <a:ext cx="2971800" cy="3387853"/>
          </a:xfrm>
          <a:prstGeom prst="rect">
            <a:avLst/>
          </a:prstGeom>
          <a:ln w="88900" cap="sq" cmpd="thickThin">
            <a:solidFill>
              <a:srgbClr val="000000"/>
            </a:solidFill>
            <a:prstDash val="solid"/>
            <a:miter lim="800000"/>
          </a:ln>
          <a:effectLst>
            <a:innerShdw blurRad="76200">
              <a:srgbClr val="000000"/>
            </a:innerShdw>
          </a:effectLst>
        </p:spPr>
      </p:pic>
      <p:sp>
        <p:nvSpPr>
          <p:cNvPr id="4" name="Rectangle 3"/>
          <p:cNvSpPr/>
          <p:nvPr/>
        </p:nvSpPr>
        <p:spPr>
          <a:xfrm>
            <a:off x="609600" y="3810000"/>
            <a:ext cx="1925592" cy="707886"/>
          </a:xfrm>
          <a:prstGeom prst="rect">
            <a:avLst/>
          </a:prstGeom>
        </p:spPr>
        <p:txBody>
          <a:bodyPr wrap="none">
            <a:spAutoFit/>
          </a:bodyPr>
          <a:lstStyle/>
          <a:p>
            <a:r>
              <a:rPr lang="en-US" sz="2000" b="1" dirty="0" err="1" smtClean="0"/>
              <a:t>Menawa</a:t>
            </a:r>
            <a:r>
              <a:rPr lang="en-US" sz="2000" b="1" dirty="0" smtClean="0"/>
              <a:t>, about </a:t>
            </a:r>
          </a:p>
          <a:p>
            <a:r>
              <a:rPr lang="en-US" sz="2000" b="1" dirty="0" smtClean="0"/>
              <a:t>1765 - 1837 </a:t>
            </a:r>
            <a:endParaRPr lang="en-US" sz="2000" b="1" dirty="0"/>
          </a:p>
        </p:txBody>
      </p:sp>
      <p:sp>
        <p:nvSpPr>
          <p:cNvPr id="5" name="Rectangle 4"/>
          <p:cNvSpPr/>
          <p:nvPr/>
        </p:nvSpPr>
        <p:spPr>
          <a:xfrm>
            <a:off x="152400" y="4953000"/>
            <a:ext cx="3810000" cy="1631216"/>
          </a:xfrm>
          <a:prstGeom prst="rect">
            <a:avLst/>
          </a:prstGeom>
          <a:solidFill>
            <a:schemeClr val="accent6">
              <a:lumMod val="40000"/>
              <a:lumOff val="60000"/>
            </a:schemeClr>
          </a:solidFill>
        </p:spPr>
        <p:style>
          <a:lnRef idx="2">
            <a:schemeClr val="accent5"/>
          </a:lnRef>
          <a:fillRef idx="1">
            <a:schemeClr val="lt1"/>
          </a:fillRef>
          <a:effectRef idx="0">
            <a:schemeClr val="accent5"/>
          </a:effectRef>
          <a:fontRef idx="minor">
            <a:schemeClr val="dk1"/>
          </a:fontRef>
        </p:style>
        <p:txBody>
          <a:bodyPr wrap="square">
            <a:spAutoFit/>
          </a:bodyPr>
          <a:lstStyle/>
          <a:p>
            <a:r>
              <a:rPr lang="en-US" sz="2000" b="1" dirty="0" smtClean="0"/>
              <a:t>          General Andrew Jackson defeated the Red Sticks, a part of the Creek Indian tribe inspired by the Shawnee leader Tecumseh, effectively ending the Creek War.</a:t>
            </a:r>
            <a:endParaRPr lang="en-US" sz="2000" b="1" dirty="0"/>
          </a:p>
        </p:txBody>
      </p:sp>
      <p:pic>
        <p:nvPicPr>
          <p:cNvPr id="107524" name="Picture 4" descr="File:Horseshoe bend map.jpg">
            <a:hlinkClick r:id="rId4"/>
          </p:cNvPr>
          <p:cNvPicPr>
            <a:picLocks noChangeAspect="1" noChangeArrowheads="1"/>
          </p:cNvPicPr>
          <p:nvPr/>
        </p:nvPicPr>
        <p:blipFill>
          <a:blip r:embed="rId5" cstate="print"/>
          <a:srcRect/>
          <a:stretch>
            <a:fillRect/>
          </a:stretch>
        </p:blipFill>
        <p:spPr bwMode="auto">
          <a:xfrm>
            <a:off x="4116197" y="1219200"/>
            <a:ext cx="5027803" cy="5638800"/>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File:Frigate-essex-1799.jpg">
            <a:hlinkClick r:id="rId2"/>
          </p:cNvPr>
          <p:cNvPicPr>
            <a:picLocks noChangeAspect="1" noChangeArrowheads="1"/>
          </p:cNvPicPr>
          <p:nvPr/>
        </p:nvPicPr>
        <p:blipFill>
          <a:blip r:embed="rId3" cstate="print"/>
          <a:srcRect/>
          <a:stretch>
            <a:fillRect/>
          </a:stretch>
        </p:blipFill>
        <p:spPr bwMode="auto">
          <a:xfrm>
            <a:off x="0" y="0"/>
            <a:ext cx="9144000" cy="6858001"/>
          </a:xfrm>
          <a:prstGeom prst="rect">
            <a:avLst/>
          </a:prstGeom>
          <a:noFill/>
        </p:spPr>
      </p:pic>
      <p:sp>
        <p:nvSpPr>
          <p:cNvPr id="4" name="Rectangle 3"/>
          <p:cNvSpPr/>
          <p:nvPr/>
        </p:nvSpPr>
        <p:spPr>
          <a:xfrm>
            <a:off x="152400" y="152400"/>
            <a:ext cx="3129511" cy="923330"/>
          </a:xfrm>
          <a:prstGeom prst="rect">
            <a:avLst/>
          </a:prstGeom>
          <a:solidFill>
            <a:schemeClr val="accent6">
              <a:lumMod val="75000"/>
            </a:schemeClr>
          </a:solidFill>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USS </a:t>
            </a:r>
            <a:r>
              <a:rPr lang="en-US" sz="5400" b="1" i="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Essex</a:t>
            </a: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5" name="Rectangle 4"/>
          <p:cNvSpPr/>
          <p:nvPr/>
        </p:nvSpPr>
        <p:spPr>
          <a:xfrm>
            <a:off x="6629400" y="838200"/>
            <a:ext cx="2064989" cy="523220"/>
          </a:xfrm>
          <a:prstGeom prst="rect">
            <a:avLst/>
          </a:prstGeom>
          <a:solidFill>
            <a:schemeClr val="accent6">
              <a:lumMod val="20000"/>
              <a:lumOff val="80000"/>
            </a:schemeClr>
          </a:solidFill>
        </p:spPr>
        <p:style>
          <a:lnRef idx="2">
            <a:schemeClr val="accent1"/>
          </a:lnRef>
          <a:fillRef idx="1">
            <a:schemeClr val="lt1"/>
          </a:fillRef>
          <a:effectRef idx="0">
            <a:schemeClr val="accent1"/>
          </a:effectRef>
          <a:fontRef idx="minor">
            <a:schemeClr val="dk1"/>
          </a:fontRef>
        </p:style>
        <p:txBody>
          <a:bodyPr wrap="none">
            <a:spAutoFit/>
          </a:bodyPr>
          <a:lstStyle/>
          <a:p>
            <a:r>
              <a:rPr lang="en-US" sz="2800" b="1" dirty="0" smtClean="0"/>
              <a:t>28 Mar 1814</a:t>
            </a:r>
            <a:endParaRPr lang="en-US" sz="28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ile:HMS Leopard vs USS Chakespeake 5835.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Rectangle 1"/>
          <p:cNvSpPr/>
          <p:nvPr/>
        </p:nvSpPr>
        <p:spPr>
          <a:xfrm>
            <a:off x="914400" y="228600"/>
            <a:ext cx="768896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Causes of the War of 1812</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685800" y="5486400"/>
            <a:ext cx="7674473" cy="769441"/>
          </a:xfrm>
          <a:prstGeom prst="rect">
            <a:avLst/>
          </a:prstGeom>
          <a:noFill/>
        </p:spPr>
        <p:txBody>
          <a:bodyPr wrap="none" lIns="91440" tIns="45720" rIns="91440" bIns="45720">
            <a:spAutoFit/>
          </a:bodyPr>
          <a:lstStyle/>
          <a:p>
            <a:pPr algn="ctr"/>
            <a:r>
              <a:rPr lang="en-US" sz="4400" b="1" u="sng"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The </a:t>
            </a:r>
            <a:r>
              <a:rPr lang="en-US" sz="4400" b="1" i="1" u="sng"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Chesapeake</a:t>
            </a:r>
            <a:r>
              <a:rPr lang="en-US" sz="4400" b="1" u="sng"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a:t>
            </a:r>
            <a:r>
              <a:rPr lang="en-US" sz="4400" b="1" i="1" u="sng"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Leopard</a:t>
            </a:r>
            <a:r>
              <a:rPr lang="en-US" sz="4400" b="1" u="sng"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Affair</a:t>
            </a:r>
            <a:endParaRPr lang="en-US" sz="44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File:NavalMonument10 byAbelBowen 1838.pn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Rectangle 1"/>
          <p:cNvSpPr/>
          <p:nvPr/>
        </p:nvSpPr>
        <p:spPr>
          <a:xfrm>
            <a:off x="5867400" y="152400"/>
            <a:ext cx="3129511" cy="923330"/>
          </a:xfrm>
          <a:prstGeom prst="rect">
            <a:avLst/>
          </a:prstGeom>
          <a:solidFill>
            <a:schemeClr val="accent6">
              <a:lumMod val="75000"/>
            </a:schemeClr>
          </a:solidFill>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USS </a:t>
            </a:r>
            <a:r>
              <a:rPr lang="en-US" sz="5400" b="1" i="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Essex</a:t>
            </a:r>
            <a:r>
              <a:rPr 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4" name="Rectangle 3"/>
          <p:cNvSpPr/>
          <p:nvPr/>
        </p:nvSpPr>
        <p:spPr>
          <a:xfrm>
            <a:off x="152400" y="152400"/>
            <a:ext cx="5334000" cy="1200329"/>
          </a:xfrm>
          <a:prstGeom prst="rect">
            <a:avLst/>
          </a:prstGeom>
          <a:solidFill>
            <a:schemeClr val="accent6">
              <a:lumMod val="20000"/>
              <a:lumOff val="80000"/>
            </a:schemeClr>
          </a:solidFill>
        </p:spPr>
        <p:style>
          <a:lnRef idx="2">
            <a:schemeClr val="accent5"/>
          </a:lnRef>
          <a:fillRef idx="1">
            <a:schemeClr val="lt1"/>
          </a:fillRef>
          <a:effectRef idx="0">
            <a:schemeClr val="accent5"/>
          </a:effectRef>
          <a:fontRef idx="minor">
            <a:schemeClr val="dk1"/>
          </a:fontRef>
        </p:style>
        <p:txBody>
          <a:bodyPr wrap="square">
            <a:spAutoFit/>
          </a:bodyPr>
          <a:lstStyle/>
          <a:p>
            <a:r>
              <a:rPr lang="en-US" sz="2400" b="1" dirty="0" smtClean="0"/>
              <a:t>       One the crew members of the </a:t>
            </a:r>
            <a:r>
              <a:rPr lang="en-US" sz="2400" b="1" i="1" dirty="0" smtClean="0"/>
              <a:t>Essex</a:t>
            </a:r>
            <a:r>
              <a:rPr lang="en-US" sz="2400" b="1" dirty="0" smtClean="0"/>
              <a:t> present at this action was 12 year old Midshipman David Farragut.</a:t>
            </a:r>
            <a:endParaRPr lang="en-US" sz="2400" b="1"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File:FortOswego1814.jpg">
            <a:hlinkClick r:id="rId2"/>
          </p:cNvPr>
          <p:cNvPicPr>
            <a:picLocks noChangeAspect="1" noChangeArrowheads="1"/>
          </p:cNvPicPr>
          <p:nvPr/>
        </p:nvPicPr>
        <p:blipFill>
          <a:blip r:embed="rId3" cstate="print"/>
          <a:srcRect/>
          <a:stretch>
            <a:fillRect/>
          </a:stretch>
        </p:blipFill>
        <p:spPr bwMode="auto">
          <a:xfrm>
            <a:off x="0" y="0"/>
            <a:ext cx="9096740" cy="6858000"/>
          </a:xfrm>
          <a:prstGeom prst="rect">
            <a:avLst/>
          </a:prstGeom>
          <a:noFill/>
        </p:spPr>
      </p:pic>
      <p:sp>
        <p:nvSpPr>
          <p:cNvPr id="4" name="Rectangle 3"/>
          <p:cNvSpPr/>
          <p:nvPr/>
        </p:nvSpPr>
        <p:spPr>
          <a:xfrm>
            <a:off x="1371600" y="152400"/>
            <a:ext cx="6578981" cy="923330"/>
          </a:xfrm>
          <a:prstGeom prst="rect">
            <a:avLst/>
          </a:prstGeom>
          <a:solidFill>
            <a:schemeClr val="accent6">
              <a:lumMod val="20000"/>
              <a:lumOff val="80000"/>
            </a:schemeClr>
          </a:solidFill>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Battle of Fort Oswego </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Rectangle 4"/>
          <p:cNvSpPr/>
          <p:nvPr/>
        </p:nvSpPr>
        <p:spPr>
          <a:xfrm>
            <a:off x="5943600" y="1219200"/>
            <a:ext cx="2160143" cy="584775"/>
          </a:xfrm>
          <a:prstGeom prst="rect">
            <a:avLst/>
          </a:prstGeom>
          <a:solidFill>
            <a:srgbClr val="92D050"/>
          </a:solidFill>
        </p:spPr>
        <p:style>
          <a:lnRef idx="2">
            <a:schemeClr val="accent5"/>
          </a:lnRef>
          <a:fillRef idx="1">
            <a:schemeClr val="lt1"/>
          </a:fillRef>
          <a:effectRef idx="0">
            <a:schemeClr val="accent5"/>
          </a:effectRef>
          <a:fontRef idx="minor">
            <a:schemeClr val="dk1"/>
          </a:fontRef>
        </p:style>
        <p:txBody>
          <a:bodyPr wrap="none">
            <a:spAutoFit/>
          </a:bodyPr>
          <a:lstStyle/>
          <a:p>
            <a:r>
              <a:rPr lang="en-US" sz="3200" b="1" dirty="0" smtClean="0"/>
              <a:t>6 May 1814</a:t>
            </a:r>
            <a:endParaRPr lang="en-US" sz="3200" b="1"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152400"/>
            <a:ext cx="6578981" cy="923330"/>
          </a:xfrm>
          <a:prstGeom prst="rect">
            <a:avLst/>
          </a:prstGeom>
          <a:solidFill>
            <a:schemeClr val="accent6">
              <a:lumMod val="20000"/>
              <a:lumOff val="80000"/>
            </a:schemeClr>
          </a:solidFill>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Battle of Fort Oswego </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Rectangle 2"/>
          <p:cNvSpPr/>
          <p:nvPr/>
        </p:nvSpPr>
        <p:spPr>
          <a:xfrm>
            <a:off x="381000" y="1600200"/>
            <a:ext cx="4572000" cy="1200329"/>
          </a:xfrm>
          <a:prstGeom prst="rect">
            <a:avLst/>
          </a:prstGeom>
        </p:spPr>
        <p:txBody>
          <a:bodyPr>
            <a:spAutoFit/>
          </a:bodyPr>
          <a:lstStyle/>
          <a:p>
            <a:r>
              <a:rPr lang="en-US" sz="2400" b="1" dirty="0" smtClean="0"/>
              <a:t>        A partially successful British raid on the American fort and village of Oswego, NY.</a:t>
            </a:r>
            <a:endParaRPr lang="en-US" sz="2400" b="1" dirty="0"/>
          </a:p>
        </p:txBody>
      </p:sp>
      <p:pic>
        <p:nvPicPr>
          <p:cNvPr id="111618" name="Picture 2" descr="http://oswegocountytoday.com/wp-content/uploads/2010/05/drummond-1812.jpg"/>
          <p:cNvPicPr>
            <a:picLocks noChangeAspect="1" noChangeArrowheads="1"/>
          </p:cNvPicPr>
          <p:nvPr/>
        </p:nvPicPr>
        <p:blipFill>
          <a:blip r:embed="rId2" cstate="print"/>
          <a:srcRect/>
          <a:stretch>
            <a:fillRect/>
          </a:stretch>
        </p:blipFill>
        <p:spPr bwMode="auto">
          <a:xfrm>
            <a:off x="6172200" y="1295400"/>
            <a:ext cx="2684916" cy="3489325"/>
          </a:xfrm>
          <a:prstGeom prst="rect">
            <a:avLst/>
          </a:prstGeom>
          <a:noFill/>
        </p:spPr>
      </p:pic>
      <p:pic>
        <p:nvPicPr>
          <p:cNvPr id="111620" name="Picture 4" descr="http://oswegocountytoday.com/wp-content/uploads/2010/05/british-casualties.jpg"/>
          <p:cNvPicPr>
            <a:picLocks noChangeAspect="1" noChangeArrowheads="1"/>
          </p:cNvPicPr>
          <p:nvPr/>
        </p:nvPicPr>
        <p:blipFill>
          <a:blip r:embed="rId3" cstate="print"/>
          <a:srcRect/>
          <a:stretch>
            <a:fillRect/>
          </a:stretch>
        </p:blipFill>
        <p:spPr bwMode="auto">
          <a:xfrm>
            <a:off x="304800" y="3048000"/>
            <a:ext cx="4953000" cy="356115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6" name="Rectangle 5"/>
          <p:cNvSpPr/>
          <p:nvPr/>
        </p:nvSpPr>
        <p:spPr>
          <a:xfrm>
            <a:off x="6172200" y="4876800"/>
            <a:ext cx="2819400" cy="1200329"/>
          </a:xfrm>
          <a:prstGeom prst="rect">
            <a:avLst/>
          </a:prstGeom>
        </p:spPr>
        <p:txBody>
          <a:bodyPr wrap="square">
            <a:spAutoFit/>
          </a:bodyPr>
          <a:lstStyle/>
          <a:p>
            <a:r>
              <a:rPr lang="en-US" b="1" dirty="0" smtClean="0"/>
              <a:t>General Gordon Drummond led the British amphibious assault on Fort Ontario on 6 May 1814</a:t>
            </a:r>
            <a:r>
              <a:rPr lang="en-US" dirty="0" smtClean="0"/>
              <a:t>.</a:t>
            </a:r>
            <a:endParaRPr lang="en-US" dirty="0"/>
          </a:p>
        </p:txBody>
      </p:sp>
      <p:sp>
        <p:nvSpPr>
          <p:cNvPr id="7" name="Rectangle 6"/>
          <p:cNvSpPr/>
          <p:nvPr/>
        </p:nvSpPr>
        <p:spPr>
          <a:xfrm>
            <a:off x="457200" y="3200400"/>
            <a:ext cx="4572000" cy="1477328"/>
          </a:xfrm>
          <a:prstGeom prst="rect">
            <a:avLst/>
          </a:prstGeom>
        </p:spPr>
        <p:txBody>
          <a:bodyPr>
            <a:spAutoFit/>
          </a:bodyPr>
          <a:lstStyle/>
          <a:p>
            <a:r>
              <a:rPr lang="en-US" b="1" dirty="0" smtClean="0"/>
              <a:t>          The British force suffered many casualties in their attack on Fort Ontario. Here British wounded are being transported back to their ships. By William Steele. Collections of Fort Ontario State Historic Site.</a:t>
            </a:r>
            <a:endParaRPr lang="en-US" b="1"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File:NavalMonument12 byAbelBowen 1838.png">
            <a:hlinkClick r:id="rId2"/>
          </p:cNvPr>
          <p:cNvPicPr>
            <a:picLocks noChangeAspect="1" noChangeArrowheads="1"/>
          </p:cNvPicPr>
          <p:nvPr/>
        </p:nvPicPr>
        <p:blipFill>
          <a:blip r:embed="rId3" cstate="print"/>
          <a:srcRect/>
          <a:stretch>
            <a:fillRect/>
          </a:stretch>
        </p:blipFill>
        <p:spPr bwMode="auto">
          <a:xfrm>
            <a:off x="0" y="1"/>
            <a:ext cx="9144000" cy="6743700"/>
          </a:xfrm>
          <a:prstGeom prst="rect">
            <a:avLst/>
          </a:prstGeom>
          <a:noFill/>
        </p:spPr>
      </p:pic>
      <p:sp>
        <p:nvSpPr>
          <p:cNvPr id="4" name="Rectangle 3"/>
          <p:cNvSpPr/>
          <p:nvPr/>
        </p:nvSpPr>
        <p:spPr>
          <a:xfrm>
            <a:off x="914400" y="152400"/>
            <a:ext cx="723255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Sinking of HMS </a:t>
            </a:r>
            <a:r>
              <a:rPr lang="en-US" sz="5400" b="1" i="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Reindeer</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Rectangle 4"/>
          <p:cNvSpPr/>
          <p:nvPr/>
        </p:nvSpPr>
        <p:spPr>
          <a:xfrm>
            <a:off x="381000" y="6096000"/>
            <a:ext cx="2129109" cy="523220"/>
          </a:xfrm>
          <a:prstGeom prst="rect">
            <a:avLst/>
          </a:prstGeom>
          <a:solidFill>
            <a:srgbClr val="92D050"/>
          </a:solidFill>
        </p:spPr>
        <p:style>
          <a:lnRef idx="2">
            <a:schemeClr val="accent6"/>
          </a:lnRef>
          <a:fillRef idx="1">
            <a:schemeClr val="lt1"/>
          </a:fillRef>
          <a:effectRef idx="0">
            <a:schemeClr val="accent6"/>
          </a:effectRef>
          <a:fontRef idx="minor">
            <a:schemeClr val="dk1"/>
          </a:fontRef>
        </p:style>
        <p:txBody>
          <a:bodyPr wrap="none">
            <a:spAutoFit/>
          </a:bodyPr>
          <a:lstStyle/>
          <a:p>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28 June 1814</a:t>
            </a:r>
            <a:endParaRPr 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8" name="Picture 4" descr="File:USS Wasp 1814.jpg">
            <a:hlinkClick r:id="rId2"/>
          </p:cNvPr>
          <p:cNvPicPr>
            <a:picLocks noChangeAspect="1" noChangeArrowheads="1"/>
          </p:cNvPicPr>
          <p:nvPr/>
        </p:nvPicPr>
        <p:blipFill>
          <a:blip r:embed="rId3" cstate="print"/>
          <a:srcRect/>
          <a:stretch>
            <a:fillRect/>
          </a:stretch>
        </p:blipFill>
        <p:spPr bwMode="auto">
          <a:xfrm>
            <a:off x="152401" y="3352800"/>
            <a:ext cx="3733800" cy="3276601"/>
          </a:xfrm>
          <a:prstGeom prst="rect">
            <a:avLst/>
          </a:prstGeom>
          <a:ln w="88900" cap="sq" cmpd="thickThin">
            <a:solidFill>
              <a:srgbClr val="000000"/>
            </a:solidFill>
            <a:prstDash val="solid"/>
            <a:miter lim="800000"/>
          </a:ln>
          <a:effectLst>
            <a:innerShdw blurRad="76200">
              <a:srgbClr val="000000"/>
            </a:innerShdw>
          </a:effectLst>
        </p:spPr>
      </p:pic>
      <p:pic>
        <p:nvPicPr>
          <p:cNvPr id="113666" name="Picture 2" descr="http://www.northcarolinahistory.org/images/uploaded/posts/screen_4cb5b2e115231.jpg">
            <a:hlinkClick r:id="" tooltip="Click to close"/>
          </p:cNvPr>
          <p:cNvPicPr>
            <a:picLocks noChangeAspect="1" noChangeArrowheads="1"/>
          </p:cNvPicPr>
          <p:nvPr/>
        </p:nvPicPr>
        <p:blipFill>
          <a:blip r:embed="rId4" cstate="print"/>
          <a:srcRect/>
          <a:stretch>
            <a:fillRect/>
          </a:stretch>
        </p:blipFill>
        <p:spPr bwMode="auto">
          <a:xfrm>
            <a:off x="6096000" y="1371600"/>
            <a:ext cx="2506773" cy="3695701"/>
          </a:xfrm>
          <a:prstGeom prst="rect">
            <a:avLst/>
          </a:prstGeom>
          <a:noFill/>
        </p:spPr>
      </p:pic>
      <p:sp>
        <p:nvSpPr>
          <p:cNvPr id="3" name="Rectangle 2"/>
          <p:cNvSpPr/>
          <p:nvPr/>
        </p:nvSpPr>
        <p:spPr>
          <a:xfrm>
            <a:off x="228600" y="1524000"/>
            <a:ext cx="5334000" cy="830997"/>
          </a:xfrm>
          <a:prstGeom prst="rect">
            <a:avLst/>
          </a:prstGeom>
        </p:spPr>
        <p:txBody>
          <a:bodyPr wrap="square">
            <a:spAutoFit/>
          </a:bodyPr>
          <a:lstStyle/>
          <a:p>
            <a:r>
              <a:rPr lang="en-US" sz="2400" b="1" dirty="0" smtClean="0"/>
              <a:t>Considered to be the most successful American naval officer of that period.</a:t>
            </a:r>
            <a:endParaRPr lang="en-US" sz="2400" b="1" dirty="0"/>
          </a:p>
        </p:txBody>
      </p:sp>
      <p:sp>
        <p:nvSpPr>
          <p:cNvPr id="4" name="Rectangle 3"/>
          <p:cNvSpPr/>
          <p:nvPr/>
        </p:nvSpPr>
        <p:spPr>
          <a:xfrm>
            <a:off x="6324600" y="3886200"/>
            <a:ext cx="2162772" cy="646331"/>
          </a:xfrm>
          <a:prstGeom prst="rect">
            <a:avLst/>
          </a:prstGeom>
        </p:spPr>
        <p:txBody>
          <a:bodyPr wrap="none">
            <a:spAutoFit/>
          </a:bodyPr>
          <a:lstStyle/>
          <a:p>
            <a:r>
              <a:rPr lang="en-US" b="1" dirty="0" smtClean="0"/>
              <a:t>Johnston Blakeley</a:t>
            </a:r>
          </a:p>
          <a:p>
            <a:r>
              <a:rPr lang="en-US" dirty="0" smtClean="0"/>
              <a:t> </a:t>
            </a:r>
            <a:r>
              <a:rPr lang="en-US" b="1" dirty="0" smtClean="0"/>
              <a:t>Oct 1781 - Oct 1814 </a:t>
            </a:r>
            <a:endParaRPr lang="en-US" b="1" dirty="0"/>
          </a:p>
        </p:txBody>
      </p:sp>
      <p:sp>
        <p:nvSpPr>
          <p:cNvPr id="5" name="Rectangle 4"/>
          <p:cNvSpPr/>
          <p:nvPr/>
        </p:nvSpPr>
        <p:spPr>
          <a:xfrm>
            <a:off x="3962400" y="5334000"/>
            <a:ext cx="4854662" cy="830997"/>
          </a:xfrm>
          <a:prstGeom prst="rect">
            <a:avLst/>
          </a:prstGeom>
        </p:spPr>
        <p:txBody>
          <a:bodyPr wrap="none">
            <a:spAutoFit/>
          </a:bodyPr>
          <a:lstStyle/>
          <a:p>
            <a:r>
              <a:rPr lang="en-US" sz="2400" b="1" dirty="0" smtClean="0"/>
              <a:t>The USS </a:t>
            </a:r>
            <a:r>
              <a:rPr lang="en-US" sz="2400" b="1" i="1" dirty="0" smtClean="0"/>
              <a:t>Wasp</a:t>
            </a:r>
            <a:r>
              <a:rPr lang="en-US" sz="2400" b="1" dirty="0" smtClean="0"/>
              <a:t> vanished somewhere </a:t>
            </a:r>
          </a:p>
          <a:p>
            <a:r>
              <a:rPr lang="en-US" sz="2400" b="1" dirty="0" smtClean="0"/>
              <a:t>on the Atlantic in Oct of 1814.</a:t>
            </a:r>
            <a:endParaRPr lang="en-US" sz="2400" b="1" dirty="0"/>
          </a:p>
        </p:txBody>
      </p:sp>
      <p:sp>
        <p:nvSpPr>
          <p:cNvPr id="7" name="Rectangle 6"/>
          <p:cNvSpPr/>
          <p:nvPr/>
        </p:nvSpPr>
        <p:spPr>
          <a:xfrm>
            <a:off x="1371600" y="228600"/>
            <a:ext cx="6566029" cy="923330"/>
          </a:xfrm>
          <a:prstGeom prst="rect">
            <a:avLst/>
          </a:prstGeom>
          <a:solidFill>
            <a:schemeClr val="tx1">
              <a:lumMod val="75000"/>
            </a:schemeClr>
          </a:solidFill>
        </p:spPr>
        <p:style>
          <a:lnRef idx="2">
            <a:schemeClr val="accent6"/>
          </a:lnRef>
          <a:fillRef idx="1">
            <a:schemeClr val="lt1"/>
          </a:fillRef>
          <a:effectRef idx="0">
            <a:schemeClr val="accent6"/>
          </a:effectRef>
          <a:fontRef idx="minor">
            <a:schemeClr val="dk1"/>
          </a:fontRef>
        </p:style>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CPT Johnston Blakeley</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ctangle 8"/>
          <p:cNvSpPr/>
          <p:nvPr/>
        </p:nvSpPr>
        <p:spPr>
          <a:xfrm>
            <a:off x="2514600" y="3505200"/>
            <a:ext cx="1189428" cy="369332"/>
          </a:xfrm>
          <a:prstGeom prst="rect">
            <a:avLst/>
          </a:prstGeom>
        </p:spPr>
        <p:txBody>
          <a:bodyPr wrap="none">
            <a:spAutoFit/>
          </a:bodyPr>
          <a:lstStyle/>
          <a:p>
            <a:r>
              <a:rPr lang="en-US" b="1" dirty="0" smtClean="0">
                <a:solidFill>
                  <a:schemeClr val="bg1"/>
                </a:solidFill>
              </a:rPr>
              <a:t>USS Wasp </a:t>
            </a:r>
            <a:endParaRPr lang="en-US" dirty="0">
              <a:solidFill>
                <a:schemeClr val="bg1"/>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File:Battle chippiwa map.jpg">
            <a:hlinkClick r:id="rId2"/>
          </p:cNvPr>
          <p:cNvPicPr>
            <a:picLocks noChangeAspect="1" noChangeArrowheads="1"/>
          </p:cNvPicPr>
          <p:nvPr/>
        </p:nvPicPr>
        <p:blipFill>
          <a:blip r:embed="rId3" cstate="print"/>
          <a:srcRect/>
          <a:stretch>
            <a:fillRect/>
          </a:stretch>
        </p:blipFill>
        <p:spPr bwMode="auto">
          <a:xfrm>
            <a:off x="0" y="-1"/>
            <a:ext cx="9144000" cy="6925267"/>
          </a:xfrm>
          <a:prstGeom prst="rect">
            <a:avLst/>
          </a:prstGeom>
          <a:noFill/>
        </p:spPr>
      </p:pic>
      <p:sp>
        <p:nvSpPr>
          <p:cNvPr id="3" name="Rectangle 2"/>
          <p:cNvSpPr/>
          <p:nvPr/>
        </p:nvSpPr>
        <p:spPr>
          <a:xfrm>
            <a:off x="4267200" y="1066800"/>
            <a:ext cx="1443024" cy="461665"/>
          </a:xfrm>
          <a:prstGeom prst="rect">
            <a:avLst/>
          </a:prstGeom>
          <a:solidFill>
            <a:schemeClr val="tx1">
              <a:lumMod val="75000"/>
            </a:schemeClr>
          </a:solidFill>
        </p:spPr>
        <p:style>
          <a:lnRef idx="2">
            <a:schemeClr val="accent5"/>
          </a:lnRef>
          <a:fillRef idx="1">
            <a:schemeClr val="lt1"/>
          </a:fillRef>
          <a:effectRef idx="0">
            <a:schemeClr val="accent5"/>
          </a:effectRef>
          <a:fontRef idx="minor">
            <a:schemeClr val="dk1"/>
          </a:fontRef>
        </p:style>
        <p:txBody>
          <a:bodyPr wrap="none">
            <a:spAutoFit/>
          </a:bodyPr>
          <a:lstStyle/>
          <a:p>
            <a:r>
              <a:rPr lang="en-US" sz="2400" b="1" dirty="0" smtClean="0">
                <a:solidFill>
                  <a:schemeClr val="bg1"/>
                </a:solidFill>
              </a:rPr>
              <a:t>5 Jul 1814</a:t>
            </a:r>
            <a:endParaRPr lang="en-US" sz="2400" b="1" dirty="0">
              <a:solidFill>
                <a:schemeClr val="bg1"/>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57400" y="228600"/>
            <a:ext cx="5501955" cy="923330"/>
          </a:xfrm>
          <a:prstGeom prst="rect">
            <a:avLst/>
          </a:prstGeom>
          <a:noFill/>
        </p:spPr>
        <p:txBody>
          <a:bodyPr wrap="none" lIns="91440" tIns="45720" rIns="91440" bIns="45720">
            <a:spAutoFit/>
          </a:bodyPr>
          <a:lstStyle/>
          <a:p>
            <a:pPr algn="ctr"/>
            <a:r>
              <a:rPr lang="en-US"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Battle of </a:t>
            </a:r>
            <a:r>
              <a:rPr lang="en-US" sz="5400" b="0" cap="none" spc="0" dirty="0" err="1" smtClean="0">
                <a:ln w="10160">
                  <a:solidFill>
                    <a:schemeClr val="accent1"/>
                  </a:solidFill>
                  <a:prstDash val="solid"/>
                </a:ln>
                <a:solidFill>
                  <a:srgbClr val="FFFFFF"/>
                </a:solidFill>
                <a:effectLst>
                  <a:outerShdw blurRad="38100" dist="32000" dir="5400000" algn="tl">
                    <a:srgbClr val="000000">
                      <a:alpha val="30000"/>
                    </a:srgbClr>
                  </a:outerShdw>
                </a:effectLst>
              </a:rPr>
              <a:t>Chippawa</a:t>
            </a:r>
            <a:endParaRPr lang="en-US"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5" name="Rectangle 4"/>
          <p:cNvSpPr/>
          <p:nvPr/>
        </p:nvSpPr>
        <p:spPr>
          <a:xfrm>
            <a:off x="228600" y="1219200"/>
            <a:ext cx="4572000" cy="830997"/>
          </a:xfrm>
          <a:prstGeom prst="rect">
            <a:avLst/>
          </a:prstGeom>
        </p:spPr>
        <p:txBody>
          <a:bodyPr>
            <a:spAutoFit/>
          </a:bodyPr>
          <a:lstStyle/>
          <a:p>
            <a:r>
              <a:rPr lang="en-US" sz="2400" b="1" dirty="0" smtClean="0"/>
              <a:t>US invasion of Upper Canada along the Niagara River. </a:t>
            </a:r>
            <a:endParaRPr lang="en-US" sz="2400" b="1" dirty="0"/>
          </a:p>
        </p:txBody>
      </p:sp>
      <p:pic>
        <p:nvPicPr>
          <p:cNvPr id="115714" name="Picture 2" descr="http://upload.wikimedia.org/wikipedia/commons/thumb/d/da/John_Armstrong_Jr_Rembrandt_Peale.jpg/225px-John_Armstrong_Jr_Rembrandt_Peale.jpg">
            <a:hlinkClick r:id="rId2" tooltip="John Armstrong, Jr."/>
          </p:cNvPr>
          <p:cNvPicPr>
            <a:picLocks noChangeAspect="1" noChangeArrowheads="1"/>
          </p:cNvPicPr>
          <p:nvPr/>
        </p:nvPicPr>
        <p:blipFill>
          <a:blip r:embed="rId3" cstate="print"/>
          <a:srcRect/>
          <a:stretch>
            <a:fillRect/>
          </a:stretch>
        </p:blipFill>
        <p:spPr bwMode="auto">
          <a:xfrm>
            <a:off x="6019800" y="1884680"/>
            <a:ext cx="2524125" cy="3163571"/>
          </a:xfrm>
          <a:prstGeom prst="rect">
            <a:avLst/>
          </a:prstGeom>
          <a:ln w="88900" cap="sq" cmpd="thickThin">
            <a:solidFill>
              <a:srgbClr val="000000"/>
            </a:solidFill>
            <a:prstDash val="solid"/>
            <a:miter lim="800000"/>
          </a:ln>
          <a:effectLst>
            <a:innerShdw blurRad="76200">
              <a:srgbClr val="000000"/>
            </a:innerShdw>
          </a:effectLst>
        </p:spPr>
      </p:pic>
      <p:sp>
        <p:nvSpPr>
          <p:cNvPr id="7" name="Rectangle 6"/>
          <p:cNvSpPr/>
          <p:nvPr/>
        </p:nvSpPr>
        <p:spPr>
          <a:xfrm>
            <a:off x="6019800" y="4343400"/>
            <a:ext cx="2743200" cy="646331"/>
          </a:xfrm>
          <a:prstGeom prst="rect">
            <a:avLst/>
          </a:prstGeom>
        </p:spPr>
        <p:txBody>
          <a:bodyPr wrap="square">
            <a:spAutoFit/>
          </a:bodyPr>
          <a:lstStyle/>
          <a:p>
            <a:r>
              <a:rPr lang="en-US" b="1" dirty="0" smtClean="0"/>
              <a:t>John Armstrong, Jr.</a:t>
            </a:r>
            <a:r>
              <a:rPr lang="en-US" dirty="0" smtClean="0"/>
              <a:t> </a:t>
            </a:r>
          </a:p>
          <a:p>
            <a:r>
              <a:rPr lang="en-US" dirty="0" smtClean="0"/>
              <a:t>25 Nov 1758 – 1 Apr 1843</a:t>
            </a:r>
            <a:endParaRPr lang="en-US" dirty="0"/>
          </a:p>
        </p:txBody>
      </p:sp>
      <p:sp>
        <p:nvSpPr>
          <p:cNvPr id="8" name="Rectangle 7"/>
          <p:cNvSpPr/>
          <p:nvPr/>
        </p:nvSpPr>
        <p:spPr>
          <a:xfrm>
            <a:off x="762000" y="2057400"/>
            <a:ext cx="4572000" cy="4524315"/>
          </a:xfrm>
          <a:prstGeom prst="rect">
            <a:avLst/>
          </a:prstGeom>
        </p:spPr>
        <p:txBody>
          <a:bodyPr>
            <a:spAutoFit/>
          </a:bodyPr>
          <a:lstStyle/>
          <a:p>
            <a:r>
              <a:rPr lang="en-US" sz="2000" b="1" dirty="0" smtClean="0"/>
              <a:t>         </a:t>
            </a:r>
            <a:r>
              <a:rPr lang="en-US" sz="2400" b="1" dirty="0" smtClean="0"/>
              <a:t>It was clear that Napoleon would soon be defeated in Europe, and seasoned British veteran soldiers from the Peninsular War would be redeployed to Canada. </a:t>
            </a:r>
          </a:p>
          <a:p>
            <a:endParaRPr lang="en-US" sz="2400" b="1" dirty="0" smtClean="0"/>
          </a:p>
          <a:p>
            <a:r>
              <a:rPr lang="en-US" sz="2400" b="1" dirty="0" smtClean="0"/>
              <a:t>The United States Secretary of War, John Armstrong, was eager to win a victory in Canada before British reinforcements arrived there.</a:t>
            </a:r>
            <a:endParaRPr lang="en-US" sz="2400" b="1"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File:Chippewa.jpg">
            <a:hlinkClick r:id="rId2"/>
          </p:cNvPr>
          <p:cNvPicPr>
            <a:picLocks noChangeAspect="1" noChangeArrowheads="1"/>
          </p:cNvPicPr>
          <p:nvPr/>
        </p:nvPicPr>
        <p:blipFill>
          <a:blip r:embed="rId3" cstate="print"/>
          <a:srcRect/>
          <a:stretch>
            <a:fillRect/>
          </a:stretch>
        </p:blipFill>
        <p:spPr bwMode="auto">
          <a:xfrm>
            <a:off x="36432" y="0"/>
            <a:ext cx="9107568" cy="6858001"/>
          </a:xfrm>
          <a:prstGeom prst="rect">
            <a:avLst/>
          </a:prstGeom>
          <a:noFill/>
        </p:spPr>
      </p:pic>
      <p:sp>
        <p:nvSpPr>
          <p:cNvPr id="2" name="Rectangle 1"/>
          <p:cNvSpPr/>
          <p:nvPr/>
        </p:nvSpPr>
        <p:spPr>
          <a:xfrm>
            <a:off x="2057400" y="228600"/>
            <a:ext cx="5501955" cy="923330"/>
          </a:xfrm>
          <a:prstGeom prst="rect">
            <a:avLst/>
          </a:prstGeom>
          <a:noFill/>
        </p:spPr>
        <p:txBody>
          <a:bodyPr wrap="none" lIns="91440" tIns="45720" rIns="91440" bIns="45720">
            <a:spAutoFit/>
          </a:bodyPr>
          <a:lstStyle/>
          <a:p>
            <a:pPr algn="ctr"/>
            <a:r>
              <a:rPr lang="en-US"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Battle of </a:t>
            </a:r>
            <a:r>
              <a:rPr lang="en-US" sz="5400" b="0" cap="none" spc="0" dirty="0" err="1" smtClean="0">
                <a:ln w="10160">
                  <a:solidFill>
                    <a:schemeClr val="accent1"/>
                  </a:solidFill>
                  <a:prstDash val="solid"/>
                </a:ln>
                <a:solidFill>
                  <a:srgbClr val="FFFFFF"/>
                </a:solidFill>
                <a:effectLst>
                  <a:outerShdw blurRad="38100" dist="32000" dir="5400000" algn="tl">
                    <a:srgbClr val="000000">
                      <a:alpha val="30000"/>
                    </a:srgbClr>
                  </a:outerShdw>
                </a:effectLst>
              </a:rPr>
              <a:t>Chippawa</a:t>
            </a:r>
            <a:endParaRPr lang="en-US"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4" name="Rectangle 3"/>
          <p:cNvSpPr/>
          <p:nvPr/>
        </p:nvSpPr>
        <p:spPr>
          <a:xfrm>
            <a:off x="381000" y="5791200"/>
            <a:ext cx="6400800" cy="461665"/>
          </a:xfrm>
          <a:prstGeom prst="rect">
            <a:avLst/>
          </a:prstGeom>
        </p:spPr>
        <p:txBody>
          <a:bodyPr wrap="square">
            <a:spAutoFit/>
          </a:bodyPr>
          <a:lstStyle/>
          <a:p>
            <a:r>
              <a:rPr lang="en-US" sz="2400" b="1" dirty="0" smtClean="0"/>
              <a:t>Winfield Scott leads his infantry brigade forward</a:t>
            </a:r>
            <a:endParaRPr lang="en-US" sz="2400" b="1"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File:Upper Mississippi 1812.png">
            <a:hlinkClick r:id="rId2"/>
          </p:cNvPr>
          <p:cNvPicPr>
            <a:picLocks noChangeAspect="1" noChangeArrowheads="1"/>
          </p:cNvPicPr>
          <p:nvPr/>
        </p:nvPicPr>
        <p:blipFill>
          <a:blip r:embed="rId3" cstate="print"/>
          <a:srcRect/>
          <a:stretch>
            <a:fillRect/>
          </a:stretch>
        </p:blipFill>
        <p:spPr bwMode="auto">
          <a:xfrm>
            <a:off x="0" y="0"/>
            <a:ext cx="9144000" cy="6900792"/>
          </a:xfrm>
          <a:prstGeom prst="rect">
            <a:avLst/>
          </a:prstGeom>
          <a:noFill/>
        </p:spPr>
      </p:pic>
      <p:sp>
        <p:nvSpPr>
          <p:cNvPr id="3" name="Rectangle 2"/>
          <p:cNvSpPr/>
          <p:nvPr/>
        </p:nvSpPr>
        <p:spPr>
          <a:xfrm>
            <a:off x="6172200" y="1066800"/>
            <a:ext cx="2819400" cy="424731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b="1" dirty="0" smtClean="0">
                <a:solidFill>
                  <a:schemeClr val="bg1"/>
                </a:solidFill>
              </a:rPr>
              <a:t>The Upper Mississippi River during the War of 1812. 1: Fort Bellefontaine U.S. headquarters; 2: Fort Osage, abandoned 1813; 3: Fort Madison, defeated 1813; 4: Fort Shelby, defeated 1814; 5: Battle of Rock Island Rapids, July 1814 and the Battle of Credit Island, Sept. 1814; 6: Fort Johnson, abandoned 1814; 7: Fort Cap au Gris and the Battle of the Sink Hole, May 1815</a:t>
            </a:r>
            <a:endParaRPr lang="en-US" b="1" dirty="0">
              <a:solidFill>
                <a:schemeClr val="bg1"/>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0600" y="304800"/>
            <a:ext cx="7327455" cy="923330"/>
          </a:xfrm>
          <a:prstGeom prst="rect">
            <a:avLst/>
          </a:prstGeom>
          <a:noFill/>
        </p:spPr>
        <p:txBody>
          <a:bodyPr wrap="none" lIns="91440" tIns="45720" rIns="91440" bIns="45720">
            <a:spAutoFit/>
          </a:bodyPr>
          <a:lstStyle/>
          <a:p>
            <a:pPr algn="ctr"/>
            <a:r>
              <a:rPr lang="fr-FR"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Siege of Prairie du Chien</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4" name="Rectangle 3"/>
          <p:cNvSpPr/>
          <p:nvPr/>
        </p:nvSpPr>
        <p:spPr>
          <a:xfrm>
            <a:off x="4343400" y="1143000"/>
            <a:ext cx="2319866" cy="523220"/>
          </a:xfrm>
          <a:prstGeom prst="rect">
            <a:avLst/>
          </a:prstGeom>
        </p:spPr>
        <p:txBody>
          <a:bodyPr wrap="none">
            <a:spAutoFit/>
          </a:bodyPr>
          <a:lstStyle/>
          <a:p>
            <a:r>
              <a:rPr lang="en-US" sz="2800" b="1" dirty="0" smtClean="0"/>
              <a:t>17-20 Jul 1814</a:t>
            </a:r>
            <a:endParaRPr lang="en-US" sz="2800" b="1" dirty="0"/>
          </a:p>
        </p:txBody>
      </p:sp>
      <p:sp>
        <p:nvSpPr>
          <p:cNvPr id="5" name="Rectangle 4"/>
          <p:cNvSpPr/>
          <p:nvPr/>
        </p:nvSpPr>
        <p:spPr>
          <a:xfrm>
            <a:off x="228600" y="1371600"/>
            <a:ext cx="4572000" cy="4708981"/>
          </a:xfrm>
          <a:prstGeom prst="rect">
            <a:avLst/>
          </a:prstGeom>
        </p:spPr>
        <p:txBody>
          <a:bodyPr>
            <a:spAutoFit/>
          </a:bodyPr>
          <a:lstStyle/>
          <a:p>
            <a:r>
              <a:rPr lang="en-US" sz="2000" b="1" dirty="0" smtClean="0"/>
              <a:t>A British victory in the far western theater. </a:t>
            </a:r>
          </a:p>
          <a:p>
            <a:endParaRPr lang="en-US" sz="2000" b="1" dirty="0" smtClean="0"/>
          </a:p>
          <a:p>
            <a:r>
              <a:rPr lang="en-US" sz="2000" b="1" dirty="0" smtClean="0"/>
              <a:t>During the war, Prairie du </a:t>
            </a:r>
            <a:r>
              <a:rPr lang="en-US" sz="2000" b="1" dirty="0" err="1" smtClean="0"/>
              <a:t>Chien</a:t>
            </a:r>
            <a:r>
              <a:rPr lang="en-US" sz="2000" b="1" dirty="0" smtClean="0"/>
              <a:t> (Fort Shelby) was a small frontier settlement with residents loyal to both American and British causes.</a:t>
            </a:r>
          </a:p>
          <a:p>
            <a:endParaRPr lang="en-US" sz="2000" b="1" dirty="0" smtClean="0"/>
          </a:p>
          <a:p>
            <a:r>
              <a:rPr lang="en-US" sz="2000" b="1" dirty="0" smtClean="0"/>
              <a:t> By 1814, both nations were anxious to control the site because of its importance to the fur trade and its strategic location at the intersection of the Mississippi River and the Fox-Wisconsin Waterway, a transportation route linking the Mississippi with the Great Lakes.</a:t>
            </a:r>
            <a:endParaRPr lang="en-US" sz="2000" b="1" dirty="0"/>
          </a:p>
        </p:txBody>
      </p:sp>
      <p:sp>
        <p:nvSpPr>
          <p:cNvPr id="6" name="Rectangle 5"/>
          <p:cNvSpPr/>
          <p:nvPr/>
        </p:nvSpPr>
        <p:spPr>
          <a:xfrm>
            <a:off x="4953001" y="2057400"/>
            <a:ext cx="4038600" cy="3447098"/>
          </a:xfrm>
          <a:prstGeom prst="rect">
            <a:avLst/>
          </a:prstGeom>
        </p:spPr>
        <p:txBody>
          <a:bodyPr wrap="square">
            <a:spAutoFit/>
          </a:bodyPr>
          <a:lstStyle/>
          <a:p>
            <a:r>
              <a:rPr lang="en-US" sz="2000" b="1" dirty="0" smtClean="0"/>
              <a:t>The Treaty of Ghent returned Prairie du </a:t>
            </a:r>
            <a:r>
              <a:rPr lang="en-US" sz="2000" b="1" dirty="0" err="1" smtClean="0"/>
              <a:t>Chien</a:t>
            </a:r>
            <a:r>
              <a:rPr lang="en-US" sz="2000" b="1" dirty="0" smtClean="0"/>
              <a:t> to the United States, so the British force abandoned the fort on 25 May 1815 burning it in their retreat.</a:t>
            </a:r>
          </a:p>
          <a:p>
            <a:endParaRPr lang="en-US" sz="2000" b="1" dirty="0" smtClean="0"/>
          </a:p>
          <a:p>
            <a:r>
              <a:rPr lang="en-US" sz="2000" b="1" dirty="0" smtClean="0"/>
              <a:t> In the following year, the United States constructed Fort Crawford over the site of the battle in order to gain tighter control over the region.</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1617</TotalTime>
  <Words>5008</Words>
  <Application>Microsoft Office PowerPoint</Application>
  <PresentationFormat>On-screen Show (4:3)</PresentationFormat>
  <Paragraphs>502</Paragraphs>
  <Slides>127</Slides>
  <Notes>0</Notes>
  <HiddenSlides>0</HiddenSlides>
  <MMClips>2</MMClips>
  <ScaleCrop>false</ScaleCrop>
  <HeadingPairs>
    <vt:vector size="4" baseType="variant">
      <vt:variant>
        <vt:lpstr>Theme</vt:lpstr>
      </vt:variant>
      <vt:variant>
        <vt:i4>1</vt:i4>
      </vt:variant>
      <vt:variant>
        <vt:lpstr>Slide Titles</vt:lpstr>
      </vt:variant>
      <vt:variant>
        <vt:i4>127</vt:i4>
      </vt:variant>
    </vt:vector>
  </HeadingPairs>
  <TitlesOfParts>
    <vt:vector size="12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ALK</dc:creator>
  <cp:lastModifiedBy>Gamel, Rebecca</cp:lastModifiedBy>
  <cp:revision>173</cp:revision>
  <dcterms:created xsi:type="dcterms:W3CDTF">2011-01-17T20:04:28Z</dcterms:created>
  <dcterms:modified xsi:type="dcterms:W3CDTF">2015-01-05T16:46:36Z</dcterms:modified>
</cp:coreProperties>
</file>